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handoutMasterIdLst>
    <p:handoutMasterId r:id="rId31"/>
  </p:handoutMasterIdLst>
  <p:sldIdLst>
    <p:sldId id="256" r:id="rId3"/>
    <p:sldId id="320" r:id="rId4"/>
    <p:sldId id="301" r:id="rId5"/>
    <p:sldId id="281" r:id="rId6"/>
    <p:sldId id="262" r:id="rId7"/>
    <p:sldId id="324" r:id="rId8"/>
    <p:sldId id="282" r:id="rId9"/>
    <p:sldId id="285" r:id="rId10"/>
    <p:sldId id="286" r:id="rId11"/>
    <p:sldId id="288" r:id="rId12"/>
    <p:sldId id="289" r:id="rId13"/>
    <p:sldId id="293" r:id="rId14"/>
    <p:sldId id="292" r:id="rId15"/>
    <p:sldId id="328" r:id="rId16"/>
    <p:sldId id="304" r:id="rId17"/>
    <p:sldId id="311" r:id="rId18"/>
    <p:sldId id="310" r:id="rId19"/>
    <p:sldId id="307" r:id="rId20"/>
    <p:sldId id="309" r:id="rId21"/>
    <p:sldId id="325" r:id="rId22"/>
    <p:sldId id="331" r:id="rId23"/>
    <p:sldId id="296" r:id="rId24"/>
    <p:sldId id="312" r:id="rId25"/>
    <p:sldId id="313" r:id="rId26"/>
    <p:sldId id="317" r:id="rId27"/>
    <p:sldId id="319" r:id="rId28"/>
    <p:sldId id="273"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319"/>
    <a:srgbClr val="FF7900"/>
    <a:srgbClr val="00AAD2"/>
    <a:srgbClr val="0081AB"/>
    <a:srgbClr val="909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42" autoAdjust="0"/>
  </p:normalViewPr>
  <p:slideViewPr>
    <p:cSldViewPr>
      <p:cViewPr varScale="1">
        <p:scale>
          <a:sx n="63" d="100"/>
          <a:sy n="63" d="100"/>
        </p:scale>
        <p:origin x="2196"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F1DB2E2-0299-4A7B-B611-B913B6FF72B2}" type="datetimeFigureOut">
              <a:rPr lang="en-CA" smtClean="0"/>
              <a:t>2020-05-22</a:t>
            </a:fld>
            <a:endParaRPr lang="en-CA"/>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A96CF81-37FD-4BBB-99B3-06619A402DB1}" type="slidenum">
              <a:rPr lang="en-CA" smtClean="0"/>
              <a:t>‹#›</a:t>
            </a:fld>
            <a:endParaRPr lang="en-CA"/>
          </a:p>
        </p:txBody>
      </p:sp>
    </p:spTree>
    <p:extLst>
      <p:ext uri="{BB962C8B-B14F-4D97-AF65-F5344CB8AC3E}">
        <p14:creationId xmlns:p14="http://schemas.microsoft.com/office/powerpoint/2010/main" val="3597778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C840D4E-0181-46D5-BFDF-7AAAA7774527}" type="datetimeFigureOut">
              <a:rPr lang="en-CA" smtClean="0"/>
              <a:t>2020-05-22</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A1D4E96-1D55-4937-B89E-BCD454DCF799}" type="slidenum">
              <a:rPr lang="en-CA" smtClean="0"/>
              <a:t>‹#›</a:t>
            </a:fld>
            <a:endParaRPr lang="en-CA"/>
          </a:p>
        </p:txBody>
      </p:sp>
    </p:spTree>
    <p:extLst>
      <p:ext uri="{BB962C8B-B14F-4D97-AF65-F5344CB8AC3E}">
        <p14:creationId xmlns:p14="http://schemas.microsoft.com/office/powerpoint/2010/main" val="179709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GB" b="1" dirty="0" smtClean="0"/>
              <a:t>***Insert</a:t>
            </a:r>
            <a:r>
              <a:rPr lang="en-GB" b="1" baseline="0" dirty="0" smtClean="0"/>
              <a:t> your name and title.***</a:t>
            </a:r>
          </a:p>
          <a:p>
            <a:pPr defTabSz="933237">
              <a:defRPr/>
            </a:pPr>
            <a:endParaRPr lang="en-GB" b="1" dirty="0" smtClean="0"/>
          </a:p>
          <a:p>
            <a:pPr defTabSz="933237">
              <a:defRPr/>
            </a:pPr>
            <a:r>
              <a:rPr lang="en-GB" dirty="0" smtClean="0"/>
              <a:t>Introduce yourself, your background, and your experience working in government.</a:t>
            </a:r>
          </a:p>
          <a:p>
            <a:pPr defTabSz="933237">
              <a:defRPr/>
            </a:pPr>
            <a:endParaRPr lang="en-GB" dirty="0" smtClean="0"/>
          </a:p>
          <a:p>
            <a:r>
              <a:rPr lang="en-GB" i="1" dirty="0" smtClean="0"/>
              <a:t>How many of you have thought about what you want to be when you finish high school? What careers have you thought about?</a:t>
            </a:r>
            <a:endParaRPr lang="en-CA" i="1" dirty="0" smtClean="0"/>
          </a:p>
          <a:p>
            <a:r>
              <a:rPr lang="en-GB" i="1" dirty="0" smtClean="0"/>
              <a:t> </a:t>
            </a:r>
            <a:endParaRPr lang="en-CA" i="1" dirty="0" smtClean="0"/>
          </a:p>
          <a:p>
            <a:r>
              <a:rPr lang="en-GB" i="1" dirty="0" smtClean="0"/>
              <a:t>Has anyone seriously considered a job in municipal government? No? Doesn’t that sound like an exciting career? Why does government not sound exciting?</a:t>
            </a:r>
            <a:endParaRPr lang="en-CA" i="1" dirty="0" smtClean="0"/>
          </a:p>
          <a:p>
            <a:pPr defTabSz="933237">
              <a:defRPr/>
            </a:pPr>
            <a:endParaRPr lang="en-CA" dirty="0" smtClean="0"/>
          </a:p>
          <a:p>
            <a:r>
              <a:rPr lang="en-CA" dirty="0" smtClean="0">
                <a:solidFill>
                  <a:srgbClr val="FF0000"/>
                </a:solidFill>
                <a:effectLst/>
              </a:rPr>
              <a:t>Timing</a:t>
            </a:r>
            <a:r>
              <a:rPr lang="en-CA" baseline="0" dirty="0" smtClean="0">
                <a:solidFill>
                  <a:srgbClr val="FF0000"/>
                </a:solidFill>
                <a:effectLst/>
              </a:rPr>
              <a:t>: Slides 1-5 = 10 minutes </a:t>
            </a:r>
            <a:endParaRPr lang="en-CA" dirty="0">
              <a:solidFill>
                <a:srgbClr val="FF0000"/>
              </a:solidFill>
              <a:effectLst/>
            </a:endParaRPr>
          </a:p>
        </p:txBody>
      </p:sp>
      <p:sp>
        <p:nvSpPr>
          <p:cNvPr id="4" name="Slide Number Placeholder 3"/>
          <p:cNvSpPr>
            <a:spLocks noGrp="1"/>
          </p:cNvSpPr>
          <p:nvPr>
            <p:ph type="sldNum" sz="quarter" idx="10"/>
          </p:nvPr>
        </p:nvSpPr>
        <p:spPr/>
        <p:txBody>
          <a:bodyPr/>
          <a:lstStyle/>
          <a:p>
            <a:fld id="{0A1D4E96-1D55-4937-B89E-BCD454DCF799}" type="slidenum">
              <a:rPr lang="en-CA" smtClean="0"/>
              <a:t>1</a:t>
            </a:fld>
            <a:endParaRPr lang="en-CA"/>
          </a:p>
        </p:txBody>
      </p:sp>
    </p:spTree>
    <p:extLst>
      <p:ext uri="{BB962C8B-B14F-4D97-AF65-F5344CB8AC3E}">
        <p14:creationId xmlns:p14="http://schemas.microsoft.com/office/powerpoint/2010/main" val="391948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In Alberta, there are several different types of municipalities.</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The types you are probably most familiar with are cities, towns, and villages. Designations depend on the size of the municipality. A city contains 10,000 people or more, a town 1,000 people or more, and a village 300 people or more. </a:t>
            </a:r>
          </a:p>
          <a:p>
            <a:endParaRPr lang="en-CA"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***Provide students with nearby examples.*** </a:t>
            </a:r>
          </a:p>
          <a:p>
            <a:endParaRPr lang="en-CA"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example of a city is:</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example of a town is:</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example of a village is:</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There are also other municipality types such as municipal districts and counties, but we aren’t going to look at</a:t>
            </a:r>
            <a:r>
              <a:rPr lang="en-GB" sz="1200" i="1" kern="1200" baseline="0" dirty="0" smtClean="0">
                <a:solidFill>
                  <a:schemeClr val="tx1"/>
                </a:solidFill>
                <a:effectLst/>
                <a:latin typeface="+mn-lt"/>
                <a:ea typeface="+mn-ea"/>
                <a:cs typeface="+mn-cs"/>
              </a:rPr>
              <a:t> these</a:t>
            </a:r>
            <a:r>
              <a:rPr lang="en-GB" sz="1200" i="1" kern="1200" dirty="0" smtClean="0">
                <a:solidFill>
                  <a:schemeClr val="tx1"/>
                </a:solidFill>
                <a:effectLst/>
                <a:latin typeface="+mn-lt"/>
                <a:ea typeface="+mn-ea"/>
                <a:cs typeface="+mn-cs"/>
              </a:rPr>
              <a:t> today. </a:t>
            </a:r>
            <a:endParaRPr lang="en-CA" sz="1200" i="1" kern="1200" dirty="0" smtClean="0">
              <a:solidFill>
                <a:schemeClr val="tx1"/>
              </a:solidFill>
              <a:effectLst/>
              <a:latin typeface="+mn-lt"/>
              <a:ea typeface="+mn-ea"/>
              <a:cs typeface="+mn-cs"/>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6-13 = 10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10</a:t>
            </a:fld>
            <a:endParaRPr lang="en-CA"/>
          </a:p>
        </p:txBody>
      </p:sp>
    </p:spTree>
    <p:extLst>
      <p:ext uri="{BB962C8B-B14F-4D97-AF65-F5344CB8AC3E}">
        <p14:creationId xmlns:p14="http://schemas.microsoft.com/office/powerpoint/2010/main" val="237506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True </a:t>
            </a:r>
            <a:r>
              <a:rPr lang="en-GB" sz="1200" i="1" kern="1200" dirty="0" smtClean="0">
                <a:solidFill>
                  <a:schemeClr val="tx1"/>
                </a:solidFill>
                <a:effectLst/>
                <a:latin typeface="+mn-lt"/>
                <a:ea typeface="+mn-ea"/>
                <a:cs typeface="+mn-cs"/>
              </a:rPr>
              <a:t>- Every municipal council must pass a land-use bylaw which divides the municipality into designated districts, outlines the types of land uses allowed in each area, and provides the planning standards (for example, distances from property lines, height restrictions). </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Any municipality with a population over 3,500 is required to also have long-term land-use plan, called a Municipal Development Plan.</a:t>
            </a:r>
          </a:p>
          <a:p>
            <a:endParaRPr lang="en-CA"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The purpose of these plans and bylaws is to achieve orderly, economical and beneficial development, and to maintain and improve the quality of the physical environment for the residents. It is council’s responsibility to decide what is best for the whole community.</a:t>
            </a:r>
          </a:p>
          <a:p>
            <a:endParaRPr lang="en-GB"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To find out more information about the history of municipal government</a:t>
            </a:r>
            <a:r>
              <a:rPr lang="en-CA" sz="1200" i="1" kern="1200" baseline="0" dirty="0" smtClean="0">
                <a:solidFill>
                  <a:schemeClr val="tx1"/>
                </a:solidFill>
                <a:effectLst/>
                <a:latin typeface="+mn-lt"/>
                <a:ea typeface="+mn-ea"/>
                <a:cs typeface="+mn-cs"/>
              </a:rPr>
              <a:t> in Alberta</a:t>
            </a:r>
            <a:r>
              <a:rPr lang="en-CA" sz="1200" i="1" kern="1200" dirty="0" smtClean="0">
                <a:solidFill>
                  <a:schemeClr val="tx1"/>
                </a:solidFill>
                <a:effectLst/>
                <a:latin typeface="+mn-lt"/>
                <a:ea typeface="+mn-ea"/>
                <a:cs typeface="+mn-cs"/>
              </a:rPr>
              <a:t>,</a:t>
            </a:r>
            <a:r>
              <a:rPr lang="en-CA" sz="1200" i="1" kern="1200" baseline="0" dirty="0" smtClean="0">
                <a:solidFill>
                  <a:schemeClr val="tx1"/>
                </a:solidFill>
                <a:effectLst/>
                <a:latin typeface="+mn-lt"/>
                <a:ea typeface="+mn-ea"/>
                <a:cs typeface="+mn-cs"/>
              </a:rPr>
              <a:t> the roles and responsibilities of municipal officials, your own or any other municipality you are interested in, refer to the resources outlined on </a:t>
            </a:r>
            <a:r>
              <a:rPr lang="en-CA" sz="1200" b="1" i="1" kern="1200" baseline="0" dirty="0" smtClean="0">
                <a:solidFill>
                  <a:schemeClr val="tx1"/>
                </a:solidFill>
                <a:effectLst/>
                <a:latin typeface="+mn-lt"/>
                <a:ea typeface="+mn-ea"/>
                <a:cs typeface="+mn-cs"/>
              </a:rPr>
              <a:t>page 4</a:t>
            </a:r>
            <a:r>
              <a:rPr lang="en-CA" sz="1200" i="1" kern="1200" baseline="0" dirty="0" smtClean="0">
                <a:solidFill>
                  <a:schemeClr val="tx1"/>
                </a:solidFill>
                <a:effectLst/>
                <a:latin typeface="+mn-lt"/>
                <a:ea typeface="+mn-ea"/>
                <a:cs typeface="+mn-cs"/>
              </a:rPr>
              <a:t> of your handout.  </a:t>
            </a:r>
          </a:p>
          <a:p>
            <a:endParaRPr lang="en-CA" sz="1200"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6-13 = 10 minutes </a:t>
            </a:r>
            <a:endParaRPr lang="en-CA" dirty="0" smtClean="0"/>
          </a:p>
          <a:p>
            <a:endParaRPr lang="en-CA" i="1" dirty="0"/>
          </a:p>
        </p:txBody>
      </p:sp>
      <p:sp>
        <p:nvSpPr>
          <p:cNvPr id="4" name="Slide Number Placeholder 3"/>
          <p:cNvSpPr>
            <a:spLocks noGrp="1"/>
          </p:cNvSpPr>
          <p:nvPr>
            <p:ph type="sldNum" sz="quarter" idx="10"/>
          </p:nvPr>
        </p:nvSpPr>
        <p:spPr/>
        <p:txBody>
          <a:bodyPr/>
          <a:lstStyle/>
          <a:p>
            <a:fld id="{0A1D4E96-1D55-4937-B89E-BCD454DCF799}" type="slidenum">
              <a:rPr lang="en-CA" smtClean="0"/>
              <a:t>11</a:t>
            </a:fld>
            <a:endParaRPr lang="en-CA"/>
          </a:p>
        </p:txBody>
      </p:sp>
    </p:spTree>
    <p:extLst>
      <p:ext uri="{BB962C8B-B14F-4D97-AF65-F5344CB8AC3E}">
        <p14:creationId xmlns:p14="http://schemas.microsoft.com/office/powerpoint/2010/main" val="142681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True </a:t>
            </a:r>
            <a:r>
              <a:rPr lang="en-GB" sz="1200" i="1" kern="1200" dirty="0" smtClean="0">
                <a:solidFill>
                  <a:schemeClr val="tx1"/>
                </a:solidFill>
                <a:effectLst/>
                <a:latin typeface="+mn-lt"/>
                <a:ea typeface="+mn-ea"/>
                <a:cs typeface="+mn-cs"/>
              </a:rPr>
              <a:t>– some positions can exceed $100,000 per year.</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Salary, of course, will depend on the location and size of the municipality, and the qualifications and experience needed for that position.</a:t>
            </a:r>
            <a:endParaRPr lang="en-CA" sz="1200" i="1" kern="1200" dirty="0" smtClean="0">
              <a:solidFill>
                <a:schemeClr val="tx1"/>
              </a:solidFill>
              <a:effectLst/>
              <a:latin typeface="+mn-lt"/>
              <a:ea typeface="+mn-ea"/>
              <a:cs typeface="+mn-cs"/>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6-13 = 10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12</a:t>
            </a:fld>
            <a:endParaRPr lang="en-CA"/>
          </a:p>
        </p:txBody>
      </p:sp>
    </p:spTree>
    <p:extLst>
      <p:ext uri="{BB962C8B-B14F-4D97-AF65-F5344CB8AC3E}">
        <p14:creationId xmlns:p14="http://schemas.microsoft.com/office/powerpoint/2010/main" val="763390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True </a:t>
            </a:r>
            <a:r>
              <a:rPr lang="en-GB" sz="1200" i="1" kern="1200" dirty="0" smtClean="0">
                <a:solidFill>
                  <a:schemeClr val="tx1"/>
                </a:solidFill>
                <a:effectLst/>
                <a:latin typeface="+mn-lt"/>
                <a:ea typeface="+mn-ea"/>
                <a:cs typeface="+mn-cs"/>
              </a:rPr>
              <a:t>- The number and type of staff needed for any municipality depends on the size, location, and needs of that municipality. Therefore, each municipality has different staffing needs, each requiring different levels of education and experience. </a:t>
            </a:r>
            <a:endParaRPr lang="en-CA" sz="1200" i="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Give students an opportunity to guess</a:t>
            </a:r>
            <a:r>
              <a:rPr lang="en-GB" sz="1200" kern="1200" baseline="0" dirty="0" smtClean="0">
                <a:solidFill>
                  <a:schemeClr val="tx1"/>
                </a:solidFill>
                <a:effectLst/>
                <a:latin typeface="+mn-lt"/>
                <a:ea typeface="+mn-ea"/>
                <a:cs typeface="+mn-cs"/>
              </a:rPr>
              <a:t> the number of positions of full-time municipal jobs available across Alberta.</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Answer: There are approximately 45,900 positions available, and that does not include part-time or casual positions. That means there are a lot of very different job opportunities out there requiring varying levels of experience and education.</a:t>
            </a:r>
          </a:p>
          <a:p>
            <a:endParaRPr lang="en-GB" sz="1200" b="1"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6-13 = 10 minutes </a:t>
            </a:r>
            <a:endParaRPr lang="en-CA" dirty="0" smtClean="0"/>
          </a:p>
          <a:p>
            <a:endParaRPr lang="en-CA" b="1" i="1" dirty="0"/>
          </a:p>
        </p:txBody>
      </p:sp>
      <p:sp>
        <p:nvSpPr>
          <p:cNvPr id="4" name="Slide Number Placeholder 3"/>
          <p:cNvSpPr>
            <a:spLocks noGrp="1"/>
          </p:cNvSpPr>
          <p:nvPr>
            <p:ph type="sldNum" sz="quarter" idx="10"/>
          </p:nvPr>
        </p:nvSpPr>
        <p:spPr/>
        <p:txBody>
          <a:bodyPr/>
          <a:lstStyle/>
          <a:p>
            <a:fld id="{0A1D4E96-1D55-4937-B89E-BCD454DCF799}" type="slidenum">
              <a:rPr lang="en-CA" smtClean="0"/>
              <a:t>13</a:t>
            </a:fld>
            <a:endParaRPr lang="en-CA"/>
          </a:p>
        </p:txBody>
      </p:sp>
    </p:spTree>
    <p:extLst>
      <p:ext uri="{BB962C8B-B14F-4D97-AF65-F5344CB8AC3E}">
        <p14:creationId xmlns:p14="http://schemas.microsoft.com/office/powerpoint/2010/main" val="162591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***P</a:t>
            </a:r>
            <a:r>
              <a:rPr lang="en-CA" b="1" baseline="0" dirty="0" smtClean="0"/>
              <a:t>repare to deliver the following section based on the work in your municipality.***</a:t>
            </a:r>
          </a:p>
          <a:p>
            <a:endParaRPr lang="en-CA" b="1" baseline="0" dirty="0" smtClean="0"/>
          </a:p>
          <a:p>
            <a:r>
              <a:rPr lang="en-CA" b="1" baseline="0" dirty="0" smtClean="0"/>
              <a:t>Use the planning sheets provided in the Facilitator’s Guide to help you. </a:t>
            </a:r>
          </a:p>
          <a:p>
            <a:endParaRPr lang="en-CA"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14-19 = 15-20 minutes </a:t>
            </a:r>
            <a:endParaRPr lang="en-CA" dirty="0" smtClean="0"/>
          </a:p>
          <a:p>
            <a:endParaRPr lang="en-CA" b="1" dirty="0"/>
          </a:p>
        </p:txBody>
      </p:sp>
      <p:sp>
        <p:nvSpPr>
          <p:cNvPr id="4" name="Slide Number Placeholder 3"/>
          <p:cNvSpPr>
            <a:spLocks noGrp="1"/>
          </p:cNvSpPr>
          <p:nvPr>
            <p:ph type="sldNum" sz="quarter" idx="10"/>
          </p:nvPr>
        </p:nvSpPr>
        <p:spPr/>
        <p:txBody>
          <a:bodyPr/>
          <a:lstStyle/>
          <a:p>
            <a:fld id="{0A1D4E96-1D55-4937-B89E-BCD454DCF799}" type="slidenum">
              <a:rPr lang="en-CA" smtClean="0"/>
              <a:t>14</a:t>
            </a:fld>
            <a:endParaRPr lang="en-CA"/>
          </a:p>
        </p:txBody>
      </p:sp>
    </p:spTree>
    <p:extLst>
      <p:ext uri="{BB962C8B-B14F-4D97-AF65-F5344CB8AC3E}">
        <p14:creationId xmlns:p14="http://schemas.microsoft.com/office/powerpoint/2010/main" val="229060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a:t>
            </a:r>
            <a:r>
              <a:rPr lang="en-US" baseline="0" dirty="0" smtClean="0"/>
              <a:t> the core functions of each department and the main roles within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Font typeface="Arial" panose="020B0604020202020204" pitchFamily="34" charset="0"/>
              <a:buNone/>
            </a:pPr>
            <a:r>
              <a:rPr lang="en-US" baseline="0" dirty="0" smtClean="0"/>
              <a:t>Draw on examples of the work being carried out by people in these job roles in your municipality – this can include a project that has recently been completed/is being worked on at present, or simply the daily responsibilities associated with a role.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Students will be interested in knowing the salaries associated with the various roles too.</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Ask questions throughout to keep students engaged.</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14-19 = 15-20 minutes </a:t>
            </a:r>
            <a:endParaRPr lang="en-CA" dirty="0" smtClean="0"/>
          </a:p>
          <a:p>
            <a:endParaRPr lang="en-US" baseline="0" dirty="0" smtClean="0"/>
          </a:p>
        </p:txBody>
      </p:sp>
      <p:sp>
        <p:nvSpPr>
          <p:cNvPr id="4" name="Slide Number Placeholder 3"/>
          <p:cNvSpPr>
            <a:spLocks noGrp="1"/>
          </p:cNvSpPr>
          <p:nvPr>
            <p:ph type="sldNum" sz="quarter" idx="10"/>
          </p:nvPr>
        </p:nvSpPr>
        <p:spPr/>
        <p:txBody>
          <a:bodyPr/>
          <a:lstStyle/>
          <a:p>
            <a:fld id="{0A1D4E96-1D55-4937-B89E-BCD454DCF799}" type="slidenum">
              <a:rPr lang="en-CA" smtClean="0"/>
              <a:t>15</a:t>
            </a:fld>
            <a:endParaRPr lang="en-CA"/>
          </a:p>
        </p:txBody>
      </p:sp>
    </p:spTree>
    <p:extLst>
      <p:ext uri="{BB962C8B-B14F-4D97-AF65-F5344CB8AC3E}">
        <p14:creationId xmlns:p14="http://schemas.microsoft.com/office/powerpoint/2010/main" val="416115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a:t>
            </a:r>
            <a:r>
              <a:rPr lang="en-US" baseline="0" dirty="0" smtClean="0"/>
              <a:t> the core functions of each department and the main roles within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Font typeface="Arial" panose="020B0604020202020204" pitchFamily="34" charset="0"/>
              <a:buNone/>
            </a:pPr>
            <a:r>
              <a:rPr lang="en-US" baseline="0" dirty="0" smtClean="0"/>
              <a:t>Draw on examples of the work being carried out by people in these job roles in your municipality – this can include a project that has recently been completed/is being worked on at present, or simply the daily responsibilities associated with a role.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Students will be interested in knowing the salaries associated with the various roles too.</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Ask questions throughout to keep students engaged.</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14-19 = 15-20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16</a:t>
            </a:fld>
            <a:endParaRPr lang="en-CA"/>
          </a:p>
        </p:txBody>
      </p:sp>
    </p:spTree>
    <p:extLst>
      <p:ext uri="{BB962C8B-B14F-4D97-AF65-F5344CB8AC3E}">
        <p14:creationId xmlns:p14="http://schemas.microsoft.com/office/powerpoint/2010/main" val="1064032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a:t>
            </a:r>
            <a:r>
              <a:rPr lang="en-US" baseline="0" dirty="0" smtClean="0"/>
              <a:t> the core functions of each department and the main roles within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Font typeface="Arial" panose="020B0604020202020204" pitchFamily="34" charset="0"/>
              <a:buNone/>
            </a:pPr>
            <a:r>
              <a:rPr lang="en-US" baseline="0" dirty="0" smtClean="0"/>
              <a:t>Draw on examples of the work being carried out by people in these job roles in your municipality – this can include a project that has recently been completed/is being worked on at present, or simply the daily responsibilities associated with a role.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Students will be interested in knowing the salaries associated with the various roles too.</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Ask questions throughout to keep students engaged.</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14-19 = 15-20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17</a:t>
            </a:fld>
            <a:endParaRPr lang="en-CA"/>
          </a:p>
        </p:txBody>
      </p:sp>
    </p:spTree>
    <p:extLst>
      <p:ext uri="{BB962C8B-B14F-4D97-AF65-F5344CB8AC3E}">
        <p14:creationId xmlns:p14="http://schemas.microsoft.com/office/powerpoint/2010/main" val="288835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a:t>
            </a:r>
            <a:r>
              <a:rPr lang="en-US" baseline="0" dirty="0" smtClean="0"/>
              <a:t> the core functions of each department and the main roles within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Font typeface="Arial" panose="020B0604020202020204" pitchFamily="34" charset="0"/>
              <a:buNone/>
            </a:pPr>
            <a:r>
              <a:rPr lang="en-US" baseline="0" dirty="0" smtClean="0"/>
              <a:t>Draw on examples of the work being carried out by people in these job roles in your municipality – this can include a project that has recently been completed/is being worked on at present, or simply the daily responsibilities associated with a role.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Students will be interested in knowing the salaries associated with the various roles too.</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Ask questions throughout to keep students engaged.</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14-19 = 15-20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18</a:t>
            </a:fld>
            <a:endParaRPr lang="en-CA"/>
          </a:p>
        </p:txBody>
      </p:sp>
    </p:spTree>
    <p:extLst>
      <p:ext uri="{BB962C8B-B14F-4D97-AF65-F5344CB8AC3E}">
        <p14:creationId xmlns:p14="http://schemas.microsoft.com/office/powerpoint/2010/main" val="570448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a:t>
            </a:r>
            <a:r>
              <a:rPr lang="en-US" baseline="0" dirty="0" smtClean="0"/>
              <a:t> the core functions of each department and the main roles within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Font typeface="Arial" panose="020B0604020202020204" pitchFamily="34" charset="0"/>
              <a:buNone/>
            </a:pPr>
            <a:r>
              <a:rPr lang="en-US" baseline="0" dirty="0" smtClean="0"/>
              <a:t>Draw on examples of the work being carried out by people in these job roles in your municipality – this can include a project that has recently been completed/is being worked on at present, or simply the daily responsibilities associated with a role.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Students will be interested in knowing the salaries associated with the various roles too.</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Ask questions throughout to keep students engaged.</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14-19 = 15-20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19</a:t>
            </a:fld>
            <a:endParaRPr lang="en-CA"/>
          </a:p>
        </p:txBody>
      </p:sp>
    </p:spTree>
    <p:extLst>
      <p:ext uri="{BB962C8B-B14F-4D97-AF65-F5344CB8AC3E}">
        <p14:creationId xmlns:p14="http://schemas.microsoft.com/office/powerpoint/2010/main" val="1937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I’m here today to help you understand a little bit more about</a:t>
            </a:r>
            <a:r>
              <a:rPr lang="en-GB" i="1" baseline="0" dirty="0" smtClean="0"/>
              <a:t> the role municipal government plays in our daily lives and the various job</a:t>
            </a:r>
            <a:r>
              <a:rPr lang="en-GB" i="1" dirty="0" smtClean="0"/>
              <a:t>s that the</a:t>
            </a:r>
            <a:r>
              <a:rPr lang="en-GB" i="1" baseline="0" dirty="0" smtClean="0"/>
              <a:t> municipal government offers. </a:t>
            </a:r>
          </a:p>
          <a:p>
            <a:endParaRPr lang="en-GB" i="1" baseline="0" dirty="0" smtClean="0"/>
          </a:p>
          <a:p>
            <a:r>
              <a:rPr lang="en-GB" i="1" baseline="0" dirty="0" smtClean="0"/>
              <a:t>I hope that by the end of the session you will have a good understanding of the different roles and responsibilities of government workers and have a better idea of how you can explore the opportunities available to you now and in the future. </a:t>
            </a:r>
          </a:p>
          <a:p>
            <a:endParaRPr lang="en-GB" baseline="0" dirty="0" smtClean="0"/>
          </a:p>
          <a:p>
            <a:r>
              <a:rPr lang="en-CA" dirty="0" smtClean="0">
                <a:solidFill>
                  <a:srgbClr val="FF0000"/>
                </a:solidFill>
                <a:effectLst/>
              </a:rPr>
              <a:t>Timing</a:t>
            </a:r>
            <a:r>
              <a:rPr lang="en-CA" baseline="0" dirty="0" smtClean="0">
                <a:solidFill>
                  <a:srgbClr val="FF0000"/>
                </a:solidFill>
                <a:effectLst/>
              </a:rPr>
              <a:t>: Slides 1-5 = 10 minutes </a:t>
            </a:r>
            <a:endParaRPr lang="en-CA" dirty="0" smtClean="0">
              <a:solidFill>
                <a:srgbClr val="FF0000"/>
              </a:solidFill>
              <a:effectLst/>
            </a:endParaRPr>
          </a:p>
          <a:p>
            <a:endParaRPr lang="en-GB" baseline="0" dirty="0" smtClean="0"/>
          </a:p>
          <a:p>
            <a:endParaRPr lang="en-CA" dirty="0" smtClean="0">
              <a:solidFill>
                <a:srgbClr val="FF0000"/>
              </a:solidFill>
            </a:endParaRPr>
          </a:p>
        </p:txBody>
      </p:sp>
      <p:sp>
        <p:nvSpPr>
          <p:cNvPr id="4" name="Slide Number Placeholder 3"/>
          <p:cNvSpPr>
            <a:spLocks noGrp="1"/>
          </p:cNvSpPr>
          <p:nvPr>
            <p:ph type="sldNum" sz="quarter" idx="10"/>
          </p:nvPr>
        </p:nvSpPr>
        <p:spPr/>
        <p:txBody>
          <a:bodyPr/>
          <a:lstStyle/>
          <a:p>
            <a:fld id="{0A1D4E96-1D55-4937-B89E-BCD454DCF799}" type="slidenum">
              <a:rPr lang="en-CA" smtClean="0"/>
              <a:t>2</a:t>
            </a:fld>
            <a:endParaRPr lang="en-CA"/>
          </a:p>
        </p:txBody>
      </p:sp>
    </p:spTree>
    <p:extLst>
      <p:ext uri="{BB962C8B-B14F-4D97-AF65-F5344CB8AC3E}">
        <p14:creationId xmlns:p14="http://schemas.microsoft.com/office/powerpoint/2010/main" val="3452454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Now that you have a broad idea of the kinds of jobs available in municipal government, working with a partner, consider who would be involved with in the process for building a Recreation Centre. </a:t>
            </a:r>
          </a:p>
          <a:p>
            <a:endParaRPr lang="en-US" i="1" baseline="0" dirty="0" smtClean="0"/>
          </a:p>
          <a:p>
            <a:r>
              <a:rPr lang="en-US" i="1" baseline="0" dirty="0" smtClean="0"/>
              <a:t>Imagine, it has just been agreed by council to use a parcel of undeveloped land for this project. Remember, </a:t>
            </a:r>
            <a:r>
              <a:rPr lang="en-US" sz="1200" i="1" kern="1200" baseline="0" dirty="0" smtClean="0">
                <a:solidFill>
                  <a:schemeClr val="tx1"/>
                </a:solidFill>
                <a:effectLst/>
                <a:latin typeface="+mn-lt"/>
                <a:ea typeface="+mn-ea"/>
                <a:cs typeface="+mn-cs"/>
              </a:rPr>
              <a:t>once a decision like this is made by council, it is up to the administration to decide how best to implement it.</a:t>
            </a:r>
          </a:p>
          <a:p>
            <a:endParaRPr lang="en-US" sz="1200" i="1" kern="1200" baseline="0" dirty="0" smtClean="0">
              <a:solidFill>
                <a:schemeClr val="tx1"/>
              </a:solidFill>
              <a:effectLst/>
              <a:latin typeface="+mn-lt"/>
              <a:ea typeface="+mn-ea"/>
              <a:cs typeface="+mn-cs"/>
            </a:endParaRPr>
          </a:p>
          <a:p>
            <a:r>
              <a:rPr lang="en-US" i="1" baseline="0" dirty="0" smtClean="0"/>
              <a:t>Think about who would be involved with this project from start to end and why. </a:t>
            </a:r>
          </a:p>
          <a:p>
            <a:endParaRPr lang="en-US" i="1" baseline="0" dirty="0" smtClean="0"/>
          </a:p>
          <a:p>
            <a:r>
              <a:rPr lang="en-US" i="1" baseline="0" dirty="0" smtClean="0"/>
              <a:t>Use the space provided on </a:t>
            </a:r>
            <a:r>
              <a:rPr lang="en-US" b="1" i="1" baseline="0" dirty="0" smtClean="0"/>
              <a:t>page 6</a:t>
            </a:r>
            <a:r>
              <a:rPr lang="en-US" i="1" baseline="0" dirty="0" smtClean="0"/>
              <a:t> of your handout to note your thoughts. You can refer to the list of career opportunities we just discussed on </a:t>
            </a:r>
            <a:r>
              <a:rPr lang="en-US" b="1" i="1" baseline="0" dirty="0" smtClean="0"/>
              <a:t>page 5 </a:t>
            </a:r>
            <a:r>
              <a:rPr lang="en-US" i="1" baseline="0" dirty="0" smtClean="0"/>
              <a:t>– feel free to add any other jobs not listed that may be relevant and a responsibility of municipal government. </a:t>
            </a:r>
          </a:p>
          <a:p>
            <a:endParaRPr lang="en-US" i="1" baseline="0" dirty="0" smtClean="0"/>
          </a:p>
          <a:p>
            <a:r>
              <a:rPr lang="en-US" i="1" baseline="0" dirty="0" smtClean="0"/>
              <a:t>You have 10 minutes to work on this task before we will discuss it as a whole group.</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CA" dirty="0" smtClean="0"/>
              <a:t>Timing</a:t>
            </a:r>
            <a:r>
              <a:rPr lang="en-CA" baseline="0" dirty="0" smtClean="0"/>
              <a:t>: Slide 20 = 10 minutes </a:t>
            </a:r>
            <a:endParaRPr lang="en-CA" dirty="0" smtClean="0"/>
          </a:p>
          <a:p>
            <a:endParaRPr lang="en-US" baseline="0" dirty="0" smtClean="0"/>
          </a:p>
        </p:txBody>
      </p:sp>
      <p:sp>
        <p:nvSpPr>
          <p:cNvPr id="4" name="Slide Number Placeholder 3"/>
          <p:cNvSpPr>
            <a:spLocks noGrp="1"/>
          </p:cNvSpPr>
          <p:nvPr>
            <p:ph type="sldNum" sz="quarter" idx="10"/>
          </p:nvPr>
        </p:nvSpPr>
        <p:spPr/>
        <p:txBody>
          <a:bodyPr/>
          <a:lstStyle/>
          <a:p>
            <a:fld id="{0A1D4E96-1D55-4937-B89E-BCD454DCF799}" type="slidenum">
              <a:rPr lang="en-CA" smtClean="0"/>
              <a:t>20</a:t>
            </a:fld>
            <a:endParaRPr lang="en-CA"/>
          </a:p>
        </p:txBody>
      </p:sp>
    </p:spTree>
    <p:extLst>
      <p:ext uri="{BB962C8B-B14F-4D97-AF65-F5344CB8AC3E}">
        <p14:creationId xmlns:p14="http://schemas.microsoft.com/office/powerpoint/2010/main" val="2759809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smtClean="0"/>
              <a:t>Ask</a:t>
            </a:r>
            <a:r>
              <a:rPr lang="en-CA" i="0" baseline="0" dirty="0" smtClean="0"/>
              <a:t> students to provide feedback on what they came up with and fill in any obvious blanks that may arise. </a:t>
            </a:r>
          </a:p>
          <a:p>
            <a:endParaRPr lang="en-CA" i="1" dirty="0" smtClean="0"/>
          </a:p>
          <a:p>
            <a:r>
              <a:rPr lang="en-CA" i="1" dirty="0" smtClean="0"/>
              <a:t>The two</a:t>
            </a:r>
            <a:r>
              <a:rPr lang="en-CA" i="1" baseline="0" dirty="0" smtClean="0"/>
              <a:t> key take away points from this activity are:</a:t>
            </a:r>
          </a:p>
          <a:p>
            <a:pPr marL="0" indent="0">
              <a:buFont typeface="+mj-lt"/>
              <a:buNone/>
            </a:pPr>
            <a:endParaRPr lang="en-CA" i="1" baseline="0" dirty="0" smtClean="0"/>
          </a:p>
          <a:p>
            <a:pPr marL="228600" indent="-228600">
              <a:buFont typeface="+mj-lt"/>
              <a:buAutoNum type="arabicPeriod"/>
            </a:pPr>
            <a:r>
              <a:rPr lang="en-CA" i="1" baseline="0" dirty="0" smtClean="0"/>
              <a:t>You should now have a sense of </a:t>
            </a:r>
            <a:r>
              <a:rPr lang="en-US" sz="1200" i="1" kern="1200" baseline="0" dirty="0" smtClean="0">
                <a:solidFill>
                  <a:schemeClr val="tx1"/>
                </a:solidFill>
                <a:effectLst/>
                <a:latin typeface="+mn-lt"/>
                <a:ea typeface="+mn-ea"/>
                <a:cs typeface="+mn-cs"/>
              </a:rPr>
              <a:t>what municipal government is like and the kinds of issues municipal officials deal with on a daily basis.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i="1"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i="1" baseline="0" dirty="0" smtClean="0"/>
              <a:t>There are many career opportunities in municipal government. A municipality’s administration requires a wide range of skilled people from different disciplines so there is a good chance of you fining a career opportunity that aligns with your education and skills, regardless of what you study at university. </a:t>
            </a:r>
          </a:p>
          <a:p>
            <a:endParaRPr lang="en-CA" i="1" baseline="0" dirty="0" smtClean="0"/>
          </a:p>
          <a:p>
            <a:r>
              <a:rPr lang="en-CA" i="1" baseline="0" dirty="0" smtClean="0"/>
              <a:t>On </a:t>
            </a:r>
            <a:r>
              <a:rPr lang="en-CA" b="1" i="1" baseline="0" dirty="0" smtClean="0"/>
              <a:t>page 7</a:t>
            </a:r>
            <a:r>
              <a:rPr lang="en-CA" i="1" baseline="0" dirty="0" smtClean="0"/>
              <a:t> of your handout there is a sample list of municipal government careers and the </a:t>
            </a:r>
            <a:r>
              <a:rPr lang="en-US" sz="1200" i="1" kern="1200" dirty="0" smtClean="0">
                <a:solidFill>
                  <a:schemeClr val="tx1"/>
                </a:solidFill>
                <a:effectLst/>
                <a:latin typeface="+mn-lt"/>
                <a:ea typeface="+mn-ea"/>
                <a:cs typeface="+mn-cs"/>
              </a:rPr>
              <a:t>typical educational requirements for each position.</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 21 = 10 minutes </a:t>
            </a:r>
            <a:endParaRPr lang="en-CA"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1D4E96-1D55-4937-B89E-BCD454DCF799}" type="slidenum">
              <a:rPr lang="en-CA" smtClean="0"/>
              <a:t>21</a:t>
            </a:fld>
            <a:endParaRPr lang="en-CA"/>
          </a:p>
        </p:txBody>
      </p:sp>
    </p:spTree>
    <p:extLst>
      <p:ext uri="{BB962C8B-B14F-4D97-AF65-F5344CB8AC3E}">
        <p14:creationId xmlns:p14="http://schemas.microsoft.com/office/powerpoint/2010/main" val="2597897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smtClean="0">
                <a:solidFill>
                  <a:schemeClr val="tx1"/>
                </a:solidFill>
                <a:effectLst/>
                <a:latin typeface="+mn-lt"/>
                <a:ea typeface="+mn-ea"/>
                <a:cs typeface="+mn-cs"/>
              </a:rPr>
              <a:t>Hopefully right now you are intrigued about municipal government and the opportunities it may offer you.</a:t>
            </a:r>
            <a:r>
              <a:rPr lang="en-GB" sz="1200" b="0" i="1" kern="1200" baseline="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There</a:t>
            </a:r>
            <a:r>
              <a:rPr lang="en-GB" sz="1200" b="0" i="1" kern="1200" baseline="0" dirty="0" smtClean="0">
                <a:solidFill>
                  <a:schemeClr val="tx1"/>
                </a:solidFill>
                <a:effectLst/>
                <a:latin typeface="+mn-lt"/>
                <a:ea typeface="+mn-ea"/>
                <a:cs typeface="+mn-cs"/>
              </a:rPr>
              <a:t> are many ways in which you can </a:t>
            </a:r>
            <a:r>
              <a:rPr lang="en-GB" sz="1200" b="0" i="1" kern="1200" dirty="0" smtClean="0">
                <a:solidFill>
                  <a:schemeClr val="tx1"/>
                </a:solidFill>
                <a:effectLst/>
                <a:latin typeface="+mn-lt"/>
                <a:ea typeface="+mn-ea"/>
                <a:cs typeface="+mn-cs"/>
              </a:rPr>
              <a:t>find more information…  </a:t>
            </a: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22-26 = 15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22</a:t>
            </a:fld>
            <a:endParaRPr lang="en-CA"/>
          </a:p>
        </p:txBody>
      </p:sp>
    </p:spTree>
    <p:extLst>
      <p:ext uri="{BB962C8B-B14F-4D97-AF65-F5344CB8AC3E}">
        <p14:creationId xmlns:p14="http://schemas.microsoft.com/office/powerpoint/2010/main" val="1151650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smtClean="0">
                <a:solidFill>
                  <a:schemeClr val="tx1"/>
                </a:solidFill>
                <a:effectLst/>
                <a:latin typeface="+mn-lt"/>
                <a:ea typeface="+mn-ea"/>
                <a:cs typeface="+mn-cs"/>
              </a:rPr>
              <a:t>Just as teachers and doctors belong to associations, there are also associations for municipalities. Each of these associations has a website with more information about municipal government, and a listing of job openings around the province. </a:t>
            </a:r>
            <a:r>
              <a:rPr lang="en-GB" sz="1200" b="1" i="1" kern="1200" dirty="0" smtClean="0">
                <a:solidFill>
                  <a:schemeClr val="tx1"/>
                </a:solidFill>
                <a:effectLst/>
                <a:latin typeface="+mn-lt"/>
                <a:ea typeface="+mn-ea"/>
                <a:cs typeface="+mn-cs"/>
              </a:rPr>
              <a:t>Page 8</a:t>
            </a:r>
            <a:r>
              <a:rPr lang="en-GB" sz="1200" b="0" i="1" kern="1200" dirty="0" smtClean="0">
                <a:solidFill>
                  <a:schemeClr val="tx1"/>
                </a:solidFill>
                <a:effectLst/>
                <a:latin typeface="+mn-lt"/>
                <a:ea typeface="+mn-ea"/>
                <a:cs typeface="+mn-cs"/>
              </a:rPr>
              <a:t> of your handout provides links to each one. </a:t>
            </a:r>
            <a:endParaRPr lang="en-CA" sz="1200" b="0" i="1"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i="1" kern="1200" dirty="0" smtClean="0">
                <a:solidFill>
                  <a:schemeClr val="tx1"/>
                </a:solidFill>
                <a:effectLst/>
                <a:latin typeface="+mn-lt"/>
                <a:ea typeface="+mn-ea"/>
                <a:cs typeface="+mn-cs"/>
              </a:rPr>
              <a:t>You can contact each municipality directly. Many municipalities have websites you can look at to find out more about them. They may even have summer, temporary and permanent positions listed.  </a:t>
            </a:r>
            <a:endParaRPr lang="en-CA" sz="1200" b="0" i="1"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***Provide your municipality’s website to students.***</a:t>
            </a:r>
            <a:endParaRPr lang="en-CA" sz="1200" b="1"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i="1" kern="1200" dirty="0" smtClean="0">
                <a:solidFill>
                  <a:schemeClr val="tx1"/>
                </a:solidFill>
                <a:effectLst/>
                <a:latin typeface="+mn-lt"/>
                <a:ea typeface="+mn-ea"/>
                <a:cs typeface="+mn-cs"/>
              </a:rPr>
              <a:t>You may also want to get involved in your municipality by attending council meetings or by sitting on a board. Most municipalities have different agencies, boards, and commissions (ABCs) that look for residents’ participation and some boards may specifically look for student participation. You can find this </a:t>
            </a:r>
            <a:r>
              <a:rPr lang="en-CA" sz="1200" b="0" i="1" kern="1200" dirty="0" smtClean="0">
                <a:solidFill>
                  <a:schemeClr val="tx1"/>
                </a:solidFill>
                <a:effectLst/>
                <a:latin typeface="+mn-lt"/>
                <a:ea typeface="+mn-ea"/>
                <a:cs typeface="+mn-cs"/>
              </a:rPr>
              <a:t>information on your municipality’s website.  </a:t>
            </a:r>
          </a:p>
          <a:p>
            <a:r>
              <a:rPr lang="en-CA" sz="1200" b="0" i="1" kern="1200" dirty="0" smtClean="0">
                <a:solidFill>
                  <a:schemeClr val="tx1"/>
                </a:solidFill>
                <a:effectLst/>
                <a:latin typeface="+mn-lt"/>
                <a:ea typeface="+mn-ea"/>
                <a:cs typeface="+mn-cs"/>
              </a:rPr>
              <a:t> </a:t>
            </a:r>
          </a:p>
          <a:p>
            <a:r>
              <a:rPr lang="en-CA" sz="1200" b="0" i="1" kern="1200" dirty="0" smtClean="0">
                <a:solidFill>
                  <a:schemeClr val="tx1"/>
                </a:solidFill>
                <a:effectLst/>
                <a:latin typeface="+mn-lt"/>
                <a:ea typeface="+mn-ea"/>
                <a:cs typeface="+mn-cs"/>
              </a:rPr>
              <a:t> You can visit the Government of Alberta -</a:t>
            </a:r>
            <a:r>
              <a:rPr lang="en-CA" sz="1200" b="0" i="1" kern="1200" baseline="0" dirty="0" smtClean="0">
                <a:solidFill>
                  <a:schemeClr val="tx1"/>
                </a:solidFill>
                <a:effectLst/>
                <a:latin typeface="+mn-lt"/>
                <a:ea typeface="+mn-ea"/>
                <a:cs typeface="+mn-cs"/>
              </a:rPr>
              <a:t> </a:t>
            </a:r>
            <a:r>
              <a:rPr lang="en-CA" sz="1200" b="0" i="1" kern="1200" dirty="0" smtClean="0">
                <a:solidFill>
                  <a:schemeClr val="tx1"/>
                </a:solidFill>
                <a:effectLst/>
                <a:latin typeface="+mn-lt"/>
                <a:ea typeface="+mn-ea"/>
                <a:cs typeface="+mn-cs"/>
              </a:rPr>
              <a:t>Municipal Affairs website to find out about the provincial government’s role and how it works with municipal government. </a:t>
            </a:r>
          </a:p>
          <a:p>
            <a:endParaRPr lang="en-CA" sz="1200" b="0" i="1" kern="1200" dirty="0" smtClean="0">
              <a:solidFill>
                <a:schemeClr val="tx1"/>
              </a:solidFill>
              <a:effectLst/>
              <a:latin typeface="+mn-lt"/>
              <a:ea typeface="+mn-ea"/>
              <a:cs typeface="+mn-cs"/>
            </a:endParaRPr>
          </a:p>
          <a:p>
            <a:r>
              <a:rPr lang="en-CA" sz="1200" b="0" i="1" kern="1200" dirty="0" smtClean="0">
                <a:solidFill>
                  <a:schemeClr val="tx1"/>
                </a:solidFill>
                <a:effectLst/>
                <a:latin typeface="+mn-lt"/>
                <a:ea typeface="+mn-ea"/>
                <a:cs typeface="+mn-cs"/>
              </a:rPr>
              <a:t>If you are looking for ideas, tips, or assistance with your career development, the Alberta Learning Information Service website is worth a visit.</a:t>
            </a:r>
          </a:p>
          <a:p>
            <a:endParaRPr lang="en-CA"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22-26 = 15 minutes </a:t>
            </a:r>
            <a:endParaRPr lang="en-CA" dirty="0" smtClean="0"/>
          </a:p>
          <a:p>
            <a:endParaRPr lang="en-CA" sz="1200" b="0" kern="1200" dirty="0" smtClean="0">
              <a:solidFill>
                <a:schemeClr val="tx1"/>
              </a:solidFill>
              <a:effectLst/>
              <a:latin typeface="+mn-lt"/>
              <a:ea typeface="+mn-ea"/>
              <a:cs typeface="+mn-cs"/>
            </a:endParaRPr>
          </a:p>
          <a:p>
            <a:endParaRPr lang="en-CA" sz="1200" b="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23</a:t>
            </a:fld>
            <a:endParaRPr lang="en-CA"/>
          </a:p>
        </p:txBody>
      </p:sp>
    </p:spTree>
    <p:extLst>
      <p:ext uri="{BB962C8B-B14F-4D97-AF65-F5344CB8AC3E}">
        <p14:creationId xmlns:p14="http://schemas.microsoft.com/office/powerpoint/2010/main" val="330029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For those of you who are interested in a career in municipal</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government but are not sure what area you would like to work in, the Municipal Internship Program may be a post-graduation possibility for you.</a:t>
            </a:r>
          </a:p>
          <a:p>
            <a:endParaRPr lang="en-CA"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The program is for recent university or college graduates with a diploma or degree in any discipline who are interested in starting their career in municipal administration, municipal finance, or municipal land use planning. The internship is a 12 or 24-month paid position and provides you with the opportunity to get a broad understanding of the key functional areas in a municipality. </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You can find more information on</a:t>
            </a:r>
            <a:r>
              <a:rPr lang="en-GB" sz="1200" i="1" kern="1200" baseline="0" dirty="0" smtClean="0">
                <a:solidFill>
                  <a:schemeClr val="tx1"/>
                </a:solidFill>
                <a:effectLst/>
                <a:latin typeface="+mn-lt"/>
                <a:ea typeface="+mn-ea"/>
                <a:cs typeface="+mn-cs"/>
              </a:rPr>
              <a:t> the Municipal Internship Program web page - t</a:t>
            </a:r>
            <a:r>
              <a:rPr lang="en-GB" sz="1200" i="1" kern="1200" dirty="0" smtClean="0">
                <a:solidFill>
                  <a:schemeClr val="tx1"/>
                </a:solidFill>
                <a:effectLst/>
                <a:latin typeface="+mn-lt"/>
                <a:ea typeface="+mn-ea"/>
                <a:cs typeface="+mn-cs"/>
              </a:rPr>
              <a:t>he link is provided on </a:t>
            </a:r>
            <a:r>
              <a:rPr lang="en-GB" sz="1200" b="1" i="1" kern="1200" dirty="0" smtClean="0">
                <a:solidFill>
                  <a:schemeClr val="tx1"/>
                </a:solidFill>
                <a:effectLst/>
                <a:latin typeface="+mn-lt"/>
                <a:ea typeface="+mn-ea"/>
                <a:cs typeface="+mn-cs"/>
              </a:rPr>
              <a:t>page 9</a:t>
            </a:r>
            <a:r>
              <a:rPr lang="en-GB" sz="1200" i="1" kern="1200" dirty="0" smtClean="0">
                <a:solidFill>
                  <a:schemeClr val="tx1"/>
                </a:solidFill>
                <a:effectLst/>
                <a:latin typeface="+mn-lt"/>
                <a:ea typeface="+mn-ea"/>
                <a:cs typeface="+mn-cs"/>
              </a:rPr>
              <a:t> of your handout.  </a:t>
            </a:r>
          </a:p>
          <a:p>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22-26 = 15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24</a:t>
            </a:fld>
            <a:endParaRPr lang="en-CA"/>
          </a:p>
        </p:txBody>
      </p:sp>
    </p:spTree>
    <p:extLst>
      <p:ext uri="{BB962C8B-B14F-4D97-AF65-F5344CB8AC3E}">
        <p14:creationId xmlns:p14="http://schemas.microsoft.com/office/powerpoint/2010/main" val="1778021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Here is a sample of work past interns have been involved with to give you an idea of how diverse working for municipal government can 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As you can see, it can range from working with council, public works</a:t>
            </a:r>
            <a:r>
              <a:rPr lang="en-GB" sz="1200" i="1" kern="1200" baseline="0" dirty="0" smtClean="0">
                <a:solidFill>
                  <a:schemeClr val="tx1"/>
                </a:solidFill>
                <a:effectLst/>
                <a:latin typeface="+mn-lt"/>
                <a:ea typeface="+mn-ea"/>
                <a:cs typeface="+mn-cs"/>
              </a:rPr>
              <a:t> and </a:t>
            </a:r>
            <a:r>
              <a:rPr lang="en-GB" sz="1200" i="1" kern="1200" dirty="0" smtClean="0">
                <a:solidFill>
                  <a:schemeClr val="tx1"/>
                </a:solidFill>
                <a:effectLst/>
                <a:latin typeface="+mn-lt"/>
                <a:ea typeface="+mn-ea"/>
                <a:cs typeface="+mn-cs"/>
              </a:rPr>
              <a:t>protective services to</a:t>
            </a:r>
            <a:r>
              <a:rPr lang="en-GB" sz="1200" i="1" kern="1200" baseline="0" dirty="0" smtClean="0">
                <a:solidFill>
                  <a:schemeClr val="tx1"/>
                </a:solidFill>
                <a:effectLst/>
                <a:latin typeface="+mn-lt"/>
                <a:ea typeface="+mn-ea"/>
                <a:cs typeface="+mn-cs"/>
              </a:rPr>
              <a:t> working </a:t>
            </a:r>
            <a:r>
              <a:rPr lang="en-GB" sz="1200" i="1" kern="1200" dirty="0" smtClean="0">
                <a:solidFill>
                  <a:schemeClr val="tx1"/>
                </a:solidFill>
                <a:effectLst/>
                <a:latin typeface="+mn-lt"/>
                <a:ea typeface="+mn-ea"/>
                <a:cs typeface="+mn-cs"/>
              </a:rPr>
              <a:t>in an office. </a:t>
            </a:r>
            <a:endParaRPr lang="en-CA" sz="1200" i="1" kern="1200" dirty="0" smtClean="0">
              <a:solidFill>
                <a:schemeClr val="tx1"/>
              </a:solidFill>
              <a:effectLst/>
              <a:latin typeface="+mn-lt"/>
              <a:ea typeface="+mn-ea"/>
              <a:cs typeface="+mn-cs"/>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22-26 = 15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25</a:t>
            </a:fld>
            <a:endParaRPr lang="en-CA"/>
          </a:p>
        </p:txBody>
      </p:sp>
    </p:spTree>
    <p:extLst>
      <p:ext uri="{BB962C8B-B14F-4D97-AF65-F5344CB8AC3E}">
        <p14:creationId xmlns:p14="http://schemas.microsoft.com/office/powerpoint/2010/main" val="3712556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Ask students for</a:t>
            </a:r>
            <a:r>
              <a:rPr lang="en-CA" baseline="0" dirty="0" smtClean="0"/>
              <a:t> their input before revealing and going through the list. </a:t>
            </a:r>
          </a:p>
          <a:p>
            <a:endParaRPr lang="en-CA" baseline="0" dirty="0" smtClean="0"/>
          </a:p>
          <a:p>
            <a:r>
              <a:rPr lang="en-GB" sz="1200" i="1" kern="1200" dirty="0" smtClean="0">
                <a:solidFill>
                  <a:schemeClr val="tx1"/>
                </a:solidFill>
                <a:effectLst/>
                <a:latin typeface="+mn-lt"/>
                <a:ea typeface="+mn-ea"/>
                <a:cs typeface="+mn-cs"/>
              </a:rPr>
              <a:t>Working for a government that most closely affects people</a:t>
            </a:r>
            <a:endParaRPr lang="en-CA"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Working towards the betterment of the community you live in; a position with direct impact on the community</a:t>
            </a:r>
            <a:endParaRPr lang="en-CA"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Fast-paced job with lots of variety;</a:t>
            </a:r>
            <a:endParaRPr lang="en-CA"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Have the option of an office job, or a job in the field, or both</a:t>
            </a:r>
            <a:endParaRPr lang="en-CA"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Great opportunity to move around to different positions and to different places around Alberta (even around Canada)</a:t>
            </a:r>
            <a:endParaRPr lang="en-CA"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Stability – governments will always be around</a:t>
            </a:r>
            <a:endParaRPr lang="en-CA"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Compensation – vacation time, statutory holidays, salary, and pension</a:t>
            </a:r>
          </a:p>
          <a:p>
            <a:endParaRPr lang="en-CA"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***Tell</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students why you find it rewarding to work for municipal government.***</a:t>
            </a:r>
            <a:endParaRPr lang="en-CA" sz="1200" b="1" kern="1200" dirty="0" smtClean="0">
              <a:solidFill>
                <a:schemeClr val="tx1"/>
              </a:solidFill>
              <a:effectLst/>
              <a:latin typeface="+mn-lt"/>
              <a:ea typeface="+mn-ea"/>
              <a:cs typeface="+mn-cs"/>
            </a:endParaRP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22-26 = 15 minutes </a:t>
            </a:r>
            <a:endParaRPr lang="en-CA"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26</a:t>
            </a:fld>
            <a:endParaRPr lang="en-CA"/>
          </a:p>
        </p:txBody>
      </p:sp>
    </p:spTree>
    <p:extLst>
      <p:ext uri="{BB962C8B-B14F-4D97-AF65-F5344CB8AC3E}">
        <p14:creationId xmlns:p14="http://schemas.microsoft.com/office/powerpoint/2010/main" val="3166154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Allow time for questions and answers.</a:t>
            </a:r>
          </a:p>
          <a:p>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questions have been addressed, ask students to complete an evaluation form.</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 27 = 10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Evaluation Forms = 5 minutes </a:t>
            </a:r>
            <a:endParaRPr lang="en-CA" dirty="0" smtClean="0"/>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1D4E96-1D55-4937-B89E-BCD454DCF799}" type="slidenum">
              <a:rPr lang="en-CA" smtClean="0"/>
              <a:t>27</a:t>
            </a:fld>
            <a:endParaRPr lang="en-CA"/>
          </a:p>
        </p:txBody>
      </p:sp>
    </p:spTree>
    <p:extLst>
      <p:ext uri="{BB962C8B-B14F-4D97-AF65-F5344CB8AC3E}">
        <p14:creationId xmlns:p14="http://schemas.microsoft.com/office/powerpoint/2010/main" val="166341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smtClean="0"/>
              <a:t>Before</a:t>
            </a:r>
            <a:r>
              <a:rPr lang="en-CA" i="1" baseline="0" dirty="0" smtClean="0"/>
              <a:t> we get into municipal government in more detail, I want you to think back </a:t>
            </a:r>
            <a:r>
              <a:rPr lang="en-GB" sz="1200" i="1" kern="1200" dirty="0" smtClean="0">
                <a:solidFill>
                  <a:schemeClr val="tx1"/>
                </a:solidFill>
                <a:effectLst/>
                <a:latin typeface="+mn-lt"/>
                <a:ea typeface="+mn-ea"/>
                <a:cs typeface="+mn-cs"/>
              </a:rPr>
              <a:t>to your social studies class in elementary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Do you remember learning about the three levels of government? What are the three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Answer:</a:t>
            </a:r>
            <a:r>
              <a:rPr lang="en-GB" sz="1200" b="1" i="0" kern="1200" baseline="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Federal, Provincial,</a:t>
            </a:r>
            <a:r>
              <a:rPr lang="en-GB" sz="1200" b="1" i="0" kern="1200" baseline="0" dirty="0" smtClean="0">
                <a:solidFill>
                  <a:schemeClr val="tx1"/>
                </a:solidFill>
                <a:effectLst/>
                <a:latin typeface="+mn-lt"/>
                <a:ea typeface="+mn-ea"/>
                <a:cs typeface="+mn-cs"/>
              </a:rPr>
              <a:t> Municipal </a:t>
            </a:r>
            <a:endParaRPr lang="en-CA" sz="1200" b="1" i="0" kern="1200" dirty="0" smtClean="0">
              <a:solidFill>
                <a:schemeClr val="tx1"/>
              </a:solidFill>
              <a:effectLst/>
              <a:latin typeface="+mn-lt"/>
              <a:ea typeface="+mn-ea"/>
              <a:cs typeface="+mn-cs"/>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Do you remember what each level is responsible for? Let’s see…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r>
              <a:rPr lang="en-CA" dirty="0" smtClean="0">
                <a:solidFill>
                  <a:srgbClr val="FF0000"/>
                </a:solidFill>
                <a:effectLst/>
              </a:rPr>
              <a:t>Timing</a:t>
            </a:r>
            <a:r>
              <a:rPr lang="en-CA" baseline="0" dirty="0" smtClean="0">
                <a:solidFill>
                  <a:srgbClr val="FF0000"/>
                </a:solidFill>
                <a:effectLst/>
              </a:rPr>
              <a:t>: Slides 1-5 = 10 minutes </a:t>
            </a:r>
            <a:endParaRPr lang="en-CA" dirty="0" smtClean="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3</a:t>
            </a:fld>
            <a:endParaRPr lang="en-CA"/>
          </a:p>
        </p:txBody>
      </p:sp>
    </p:spTree>
    <p:extLst>
      <p:ext uri="{BB962C8B-B14F-4D97-AF65-F5344CB8AC3E}">
        <p14:creationId xmlns:p14="http://schemas.microsoft.com/office/powerpoint/2010/main" val="428979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Activity</a:t>
            </a:r>
            <a:r>
              <a:rPr lang="en-CA" baseline="0" dirty="0" smtClean="0"/>
              <a:t>: ask students to guess which level of government is responsible for each service, revealing the answers one at a time. </a:t>
            </a:r>
          </a:p>
          <a:p>
            <a:endParaRPr lang="en-CA" baseline="0" dirty="0" smtClean="0"/>
          </a:p>
          <a:p>
            <a:r>
              <a:rPr lang="en-CA" dirty="0" smtClean="0">
                <a:solidFill>
                  <a:srgbClr val="FF0000"/>
                </a:solidFill>
                <a:effectLst/>
              </a:rPr>
              <a:t>Timing</a:t>
            </a:r>
            <a:r>
              <a:rPr lang="en-CA" baseline="0" dirty="0" smtClean="0">
                <a:solidFill>
                  <a:srgbClr val="FF0000"/>
                </a:solidFill>
                <a:effectLst/>
              </a:rPr>
              <a:t>: Slides 1-5 = 10 minutes </a:t>
            </a:r>
            <a:endParaRPr lang="en-CA" dirty="0" smtClean="0">
              <a:solidFill>
                <a:srgbClr val="FF0000"/>
              </a:solidFill>
              <a:effectLst/>
            </a:endParaRPr>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4</a:t>
            </a:fld>
            <a:endParaRPr lang="en-CA"/>
          </a:p>
        </p:txBody>
      </p:sp>
    </p:spTree>
    <p:extLst>
      <p:ext uri="{BB962C8B-B14F-4D97-AF65-F5344CB8AC3E}">
        <p14:creationId xmlns:p14="http://schemas.microsoft.com/office/powerpoint/2010/main" val="323453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Today, we are going to focus on careers in municipal government. </a:t>
            </a:r>
          </a:p>
          <a:p>
            <a:r>
              <a:rPr lang="en-CA" sz="1200" i="1" kern="1200" dirty="0" smtClean="0">
                <a:solidFill>
                  <a:schemeClr val="tx1"/>
                </a:solidFill>
                <a:effectLst/>
                <a:latin typeface="+mn-lt"/>
                <a:ea typeface="+mn-ea"/>
                <a:cs typeface="+mn-cs"/>
              </a:rPr>
              <a:t> </a:t>
            </a:r>
          </a:p>
          <a:p>
            <a:r>
              <a:rPr lang="en-CA" sz="1200" i="1" kern="1200" dirty="0" smtClean="0">
                <a:solidFill>
                  <a:schemeClr val="tx1"/>
                </a:solidFill>
                <a:effectLst/>
                <a:latin typeface="+mn-lt"/>
                <a:ea typeface="+mn-ea"/>
                <a:cs typeface="+mn-cs"/>
              </a:rPr>
              <a:t>When I talk about municipal government, there’s actually two parts to it. One, the side you’re probably most familiar with, is the political side. This is called the council; council members are responsible for setting the direction and policy for the municipality, they are the decision makers. The other side is the administration, consisting of the CAO and municipal staff.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Who knows what CAO stands for? </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Answer: Chief Administrative Officer </a:t>
            </a:r>
          </a:p>
          <a:p>
            <a:r>
              <a:rPr lang="en-CA" sz="1200" kern="1200" dirty="0" smtClean="0">
                <a:solidFill>
                  <a:schemeClr val="tx1"/>
                </a:solidFill>
                <a:effectLst/>
                <a:latin typeface="+mn-lt"/>
                <a:ea typeface="+mn-ea"/>
                <a:cs typeface="+mn-cs"/>
              </a:rPr>
              <a:t> </a:t>
            </a:r>
          </a:p>
          <a:p>
            <a:r>
              <a:rPr lang="en-CA" sz="1200" i="1" kern="1200" dirty="0" smtClean="0">
                <a:solidFill>
                  <a:schemeClr val="tx1"/>
                </a:solidFill>
                <a:effectLst/>
                <a:latin typeface="+mn-lt"/>
                <a:ea typeface="+mn-ea"/>
                <a:cs typeface="+mn-cs"/>
              </a:rPr>
              <a:t>The CAO is the administrative head of the municipality and is responsible for ensuring that council’s decisions are put into practice. This involves implementing policies and programs and overseeing the day-to-day operations of the municipality. </a:t>
            </a:r>
          </a:p>
          <a:p>
            <a:r>
              <a:rPr lang="en-CA" sz="1200" i="1" kern="1200" dirty="0" smtClean="0">
                <a:solidFill>
                  <a:schemeClr val="tx1"/>
                </a:solidFill>
                <a:effectLst/>
                <a:latin typeface="+mn-lt"/>
                <a:ea typeface="+mn-ea"/>
                <a:cs typeface="+mn-cs"/>
              </a:rPr>
              <a:t> </a:t>
            </a:r>
          </a:p>
          <a:p>
            <a:r>
              <a:rPr lang="en-CA" sz="1200" i="1" kern="1200" dirty="0" smtClean="0">
                <a:solidFill>
                  <a:schemeClr val="tx1"/>
                </a:solidFill>
                <a:effectLst/>
                <a:latin typeface="+mn-lt"/>
                <a:ea typeface="+mn-ea"/>
                <a:cs typeface="+mn-cs"/>
              </a:rPr>
              <a:t>The staff are the people you will see sitting in the office issuing permits, or out in the graders cleaning your street. </a:t>
            </a:r>
          </a:p>
          <a:p>
            <a:r>
              <a:rPr lang="en-CA" sz="1200" i="1" kern="1200" dirty="0" smtClean="0">
                <a:solidFill>
                  <a:schemeClr val="tx1"/>
                </a:solidFill>
                <a:effectLst/>
                <a:latin typeface="+mn-lt"/>
                <a:ea typeface="+mn-ea"/>
                <a:cs typeface="+mn-cs"/>
              </a:rPr>
              <a:t> </a:t>
            </a:r>
          </a:p>
          <a:p>
            <a:r>
              <a:rPr lang="en-CA" sz="1200" i="1" kern="1200" dirty="0" smtClean="0">
                <a:solidFill>
                  <a:schemeClr val="tx1"/>
                </a:solidFill>
                <a:effectLst/>
                <a:latin typeface="+mn-lt"/>
                <a:ea typeface="+mn-ea"/>
                <a:cs typeface="+mn-cs"/>
              </a:rPr>
              <a:t>Members of council stay out of day-to-day operations and concentrate on policy making and monitoring programs. Councillors work with the CAO to keep up to date on how the municipality is implementing their decisions.</a:t>
            </a:r>
          </a:p>
          <a:p>
            <a:r>
              <a:rPr lang="en-CA" sz="1200" i="1" kern="1200" dirty="0" smtClean="0">
                <a:solidFill>
                  <a:schemeClr val="tx1"/>
                </a:solidFill>
                <a:effectLst/>
                <a:latin typeface="+mn-lt"/>
                <a:ea typeface="+mn-ea"/>
                <a:cs typeface="+mn-cs"/>
              </a:rPr>
              <a:t> </a:t>
            </a:r>
          </a:p>
          <a:p>
            <a:r>
              <a:rPr lang="en-CA" sz="1200" i="1" kern="1200" dirty="0" smtClean="0">
                <a:solidFill>
                  <a:schemeClr val="tx1"/>
                </a:solidFill>
                <a:effectLst/>
                <a:latin typeface="+mn-lt"/>
                <a:ea typeface="+mn-ea"/>
                <a:cs typeface="+mn-cs"/>
              </a:rPr>
              <a:t>We are going to explore the administration side, not the political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CA" dirty="0" smtClean="0">
                <a:solidFill>
                  <a:srgbClr val="FF0000"/>
                </a:solidFill>
                <a:effectLst/>
              </a:rPr>
              <a:t>Timing</a:t>
            </a:r>
            <a:r>
              <a:rPr lang="en-CA" baseline="0" dirty="0" smtClean="0">
                <a:solidFill>
                  <a:srgbClr val="FF0000"/>
                </a:solidFill>
                <a:effectLst/>
              </a:rPr>
              <a:t>: Slides 1-5 = 10 minutes </a:t>
            </a:r>
            <a:endParaRPr lang="en-CA" dirty="0" smtClean="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5</a:t>
            </a:fld>
            <a:endParaRPr lang="en-CA"/>
          </a:p>
        </p:txBody>
      </p:sp>
    </p:spTree>
    <p:extLst>
      <p:ext uri="{BB962C8B-B14F-4D97-AF65-F5344CB8AC3E}">
        <p14:creationId xmlns:p14="http://schemas.microsoft.com/office/powerpoint/2010/main" val="339464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This is not a complete list of all services that municipal government can provide.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Are there any services on this list that you didn’t expect to see?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Are there any not</a:t>
            </a:r>
            <a:r>
              <a:rPr lang="en-GB" sz="1200" i="1" kern="1200" baseline="0" dirty="0" smtClean="0">
                <a:solidFill>
                  <a:schemeClr val="tx1"/>
                </a:solidFill>
                <a:effectLst/>
                <a:latin typeface="+mn-lt"/>
                <a:ea typeface="+mn-ea"/>
                <a:cs typeface="+mn-cs"/>
              </a:rPr>
              <a:t> listed that you would like to ask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Advise students as required. </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6-13 = 10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6</a:t>
            </a:fld>
            <a:endParaRPr lang="en-CA"/>
          </a:p>
        </p:txBody>
      </p:sp>
    </p:spTree>
    <p:extLst>
      <p:ext uri="{BB962C8B-B14F-4D97-AF65-F5344CB8AC3E}">
        <p14:creationId xmlns:p14="http://schemas.microsoft.com/office/powerpoint/2010/main" val="281305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Ask</a:t>
            </a:r>
            <a:r>
              <a:rPr lang="en-CA" baseline="0" dirty="0" smtClean="0"/>
              <a:t> students to individually complete the quiz on </a:t>
            </a:r>
            <a:r>
              <a:rPr lang="en-CA" b="1" baseline="0" dirty="0" smtClean="0"/>
              <a:t>page 3</a:t>
            </a:r>
            <a:r>
              <a:rPr lang="en-CA" baseline="0" dirty="0" smtClean="0"/>
              <a:t> of their handout. </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you choose to bring prizes or promotional items to distribute to the class, this may be one of the times you choose to award a prize.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Review</a:t>
            </a:r>
            <a:r>
              <a:rPr lang="en-GB" sz="1200" kern="1200" baseline="0" dirty="0" smtClean="0">
                <a:solidFill>
                  <a:schemeClr val="tx1"/>
                </a:solidFill>
                <a:effectLst/>
                <a:latin typeface="+mn-lt"/>
                <a:ea typeface="+mn-ea"/>
                <a:cs typeface="+mn-cs"/>
              </a:rPr>
              <a:t> as a whole group.</a:t>
            </a:r>
            <a:endParaRPr lang="en-CA" sz="1200" kern="1200" dirty="0" smtClean="0">
              <a:solidFill>
                <a:schemeClr val="tx1"/>
              </a:solidFill>
              <a:effectLst/>
              <a:latin typeface="+mn-lt"/>
              <a:ea typeface="+mn-ea"/>
              <a:cs typeface="+mn-cs"/>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False </a:t>
            </a:r>
            <a:r>
              <a:rPr lang="en-GB" sz="1200" i="1" kern="1200" dirty="0" smtClean="0">
                <a:solidFill>
                  <a:schemeClr val="tx1"/>
                </a:solidFill>
                <a:effectLst/>
                <a:latin typeface="+mn-lt"/>
                <a:ea typeface="+mn-ea"/>
                <a:cs typeface="+mn-cs"/>
              </a:rPr>
              <a:t>- The mayor/reeve is considered the spokesperson for the municipality, which is why most of you may know of that person. However, a common misconception is that the mayor/reeve has more power in decision making than the rest of the council members but this is not true. The mayor/reeve only has one vote (just like a councillor).</a:t>
            </a:r>
            <a:endParaRPr lang="en-CA" sz="1200" i="1" kern="1200" dirty="0" smtClean="0">
              <a:solidFill>
                <a:schemeClr val="tx1"/>
              </a:solidFill>
              <a:effectLst/>
              <a:latin typeface="+mn-lt"/>
              <a:ea typeface="+mn-ea"/>
              <a:cs typeface="+mn-cs"/>
            </a:endParaRPr>
          </a:p>
          <a:p>
            <a:endParaRPr lang="en-CA"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6-13 = 10 minutes </a:t>
            </a:r>
            <a:endParaRPr lang="en-CA" dirty="0" smtClean="0"/>
          </a:p>
          <a:p>
            <a:endParaRPr lang="en-CA" i="1" dirty="0"/>
          </a:p>
        </p:txBody>
      </p:sp>
      <p:sp>
        <p:nvSpPr>
          <p:cNvPr id="4" name="Slide Number Placeholder 3"/>
          <p:cNvSpPr>
            <a:spLocks noGrp="1"/>
          </p:cNvSpPr>
          <p:nvPr>
            <p:ph type="sldNum" sz="quarter" idx="10"/>
          </p:nvPr>
        </p:nvSpPr>
        <p:spPr/>
        <p:txBody>
          <a:bodyPr/>
          <a:lstStyle/>
          <a:p>
            <a:fld id="{0A1D4E96-1D55-4937-B89E-BCD454DCF799}" type="slidenum">
              <a:rPr lang="en-CA" smtClean="0"/>
              <a:t>7</a:t>
            </a:fld>
            <a:endParaRPr lang="en-CA"/>
          </a:p>
        </p:txBody>
      </p:sp>
    </p:spTree>
    <p:extLst>
      <p:ext uri="{BB962C8B-B14F-4D97-AF65-F5344CB8AC3E}">
        <p14:creationId xmlns:p14="http://schemas.microsoft.com/office/powerpoint/2010/main" val="232942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True </a:t>
            </a:r>
            <a:r>
              <a:rPr lang="en-GB" sz="1200" i="1" kern="1200" dirty="0" smtClean="0">
                <a:solidFill>
                  <a:schemeClr val="tx1"/>
                </a:solidFill>
                <a:effectLst/>
                <a:latin typeface="+mn-lt"/>
                <a:ea typeface="+mn-ea"/>
                <a:cs typeface="+mn-cs"/>
              </a:rPr>
              <a:t>- The purpose of a municipality, among many things, is to develop and maintain safe and viable communities. Under the Municipal Government Act, council has the right to pass bylaws for a number of reasons, including protecting the safety, health and welfare of people and for the protection of people and property.</a:t>
            </a:r>
          </a:p>
          <a:p>
            <a:endParaRPr lang="en-CA"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Bylaws receive three readings at a council meeting and those meetings must be open to the public. Therefore, residents have the opportunity to state their opinions for or against a bylaw before the third reading when the bylaw will be passed. Ultimately, it is council’s job to decide what is best for the whole community.</a:t>
            </a:r>
            <a:endParaRPr lang="en-CA" sz="1200" i="1" kern="1200" dirty="0" smtClean="0">
              <a:solidFill>
                <a:schemeClr val="tx1"/>
              </a:solidFill>
              <a:effectLst/>
              <a:latin typeface="+mn-lt"/>
              <a:ea typeface="+mn-ea"/>
              <a:cs typeface="+mn-cs"/>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6-13 = 10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8</a:t>
            </a:fld>
            <a:endParaRPr lang="en-CA"/>
          </a:p>
        </p:txBody>
      </p:sp>
    </p:spTree>
    <p:extLst>
      <p:ext uri="{BB962C8B-B14F-4D97-AF65-F5344CB8AC3E}">
        <p14:creationId xmlns:p14="http://schemas.microsoft.com/office/powerpoint/2010/main" val="1737443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False</a:t>
            </a:r>
            <a:r>
              <a:rPr lang="en-CA" sz="1200" kern="1200" dirty="0" smtClean="0">
                <a:solidFill>
                  <a:schemeClr val="tx1"/>
                </a:solidFill>
                <a:effectLst/>
                <a:latin typeface="+mn-lt"/>
                <a:ea typeface="+mn-ea"/>
                <a:cs typeface="+mn-cs"/>
              </a:rPr>
              <a:t> - Ask students to guess the correct number. </a:t>
            </a:r>
          </a:p>
          <a:p>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Answer: 360</a:t>
            </a: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Timing</a:t>
            </a:r>
            <a:r>
              <a:rPr lang="en-CA" baseline="0" dirty="0" smtClean="0"/>
              <a:t>: Slides 6-13 = 10 minutes </a:t>
            </a:r>
            <a:endParaRPr lang="en-CA" dirty="0" smtClean="0"/>
          </a:p>
          <a:p>
            <a:endParaRPr lang="en-CA" dirty="0"/>
          </a:p>
        </p:txBody>
      </p:sp>
      <p:sp>
        <p:nvSpPr>
          <p:cNvPr id="4" name="Slide Number Placeholder 3"/>
          <p:cNvSpPr>
            <a:spLocks noGrp="1"/>
          </p:cNvSpPr>
          <p:nvPr>
            <p:ph type="sldNum" sz="quarter" idx="10"/>
          </p:nvPr>
        </p:nvSpPr>
        <p:spPr/>
        <p:txBody>
          <a:bodyPr/>
          <a:lstStyle/>
          <a:p>
            <a:fld id="{0A1D4E96-1D55-4937-B89E-BCD454DCF799}" type="slidenum">
              <a:rPr lang="en-CA" smtClean="0"/>
              <a:t>9</a:t>
            </a:fld>
            <a:endParaRPr lang="en-CA"/>
          </a:p>
        </p:txBody>
      </p:sp>
    </p:spTree>
    <p:extLst>
      <p:ext uri="{BB962C8B-B14F-4D97-AF65-F5344CB8AC3E}">
        <p14:creationId xmlns:p14="http://schemas.microsoft.com/office/powerpoint/2010/main" val="2268343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8" name="Rectangle 7">
            <a:extLst>
              <a:ext uri="{FF2B5EF4-FFF2-40B4-BE49-F238E27FC236}">
                <a16:creationId xmlns:a16="http://schemas.microsoft.com/office/drawing/2014/main" id="{AB7099E1-DF10-2B41-8532-CAA5267F1F05}"/>
              </a:ext>
            </a:extLst>
          </p:cNvPr>
          <p:cNvSpPr/>
          <p:nvPr userDrawn="1"/>
        </p:nvSpPr>
        <p:spPr>
          <a:xfrm>
            <a:off x="555453" y="3386353"/>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48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ubtitle 2"/>
          <p:cNvSpPr>
            <a:spLocks noGrp="1"/>
          </p:cNvSpPr>
          <p:nvPr>
            <p:ph type="subTitle" idx="1" hasCustomPrompt="1"/>
          </p:nvPr>
        </p:nvSpPr>
        <p:spPr>
          <a:xfrm>
            <a:off x="483446" y="3739188"/>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1" name="Text Placeholder 21"/>
          <p:cNvSpPr>
            <a:spLocks noGrp="1"/>
          </p:cNvSpPr>
          <p:nvPr>
            <p:ph type="body" sz="quarter" idx="12" hasCustomPrompt="1"/>
          </p:nvPr>
        </p:nvSpPr>
        <p:spPr>
          <a:xfrm>
            <a:off x="483446" y="4086140"/>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2" name="Title 1"/>
          <p:cNvSpPr>
            <a:spLocks noGrp="1"/>
          </p:cNvSpPr>
          <p:nvPr>
            <p:ph type="ctrTitle" hasCustomPrompt="1"/>
          </p:nvPr>
        </p:nvSpPr>
        <p:spPr>
          <a:xfrm>
            <a:off x="472008" y="1676400"/>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1021894273"/>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457200" y="1219200"/>
            <a:ext cx="8305800" cy="4065656"/>
          </a:xfrm>
        </p:spPr>
        <p:txBody>
          <a:bodyPr anchor="ctr"/>
          <a:lstStyle>
            <a:lvl1pPr marL="0" indent="0" algn="ctr">
              <a:buNone/>
              <a:defRPr sz="3200" b="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6" name="Slide Number Placeholder 2"/>
          <p:cNvSpPr>
            <a:spLocks noGrp="1"/>
          </p:cNvSpPr>
          <p:nvPr>
            <p:ph type="sldNum" sz="quarter" idx="10"/>
          </p:nvPr>
        </p:nvSpPr>
        <p:spPr>
          <a:xfrm>
            <a:off x="152400" y="6356350"/>
            <a:ext cx="2133600" cy="365125"/>
          </a:xfrm>
        </p:spPr>
        <p:txBody>
          <a:bodyPr/>
          <a:lstStyle>
            <a:lvl1pPr>
              <a:defRPr sz="1200">
                <a:solidFill>
                  <a:schemeClr val="bg1"/>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Tree>
    <p:extLst>
      <p:ext uri="{BB962C8B-B14F-4D97-AF65-F5344CB8AC3E}">
        <p14:creationId xmlns:p14="http://schemas.microsoft.com/office/powerpoint/2010/main" val="4128300202"/>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914400" y="762000"/>
            <a:ext cx="7315200" cy="4953000"/>
          </a:xfrm>
        </p:spPr>
        <p:txBody>
          <a:bodyPr anchor="ctr"/>
          <a:lstStyle>
            <a:lvl1pPr marL="0" indent="0" algn="ctr">
              <a:buNone/>
              <a:defRPr sz="3200" b="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6" name="Slide Number Placeholder 2"/>
          <p:cNvSpPr>
            <a:spLocks noGrp="1"/>
          </p:cNvSpPr>
          <p:nvPr>
            <p:ph type="sldNum" sz="quarter" idx="10"/>
          </p:nvPr>
        </p:nvSpPr>
        <p:spPr>
          <a:xfrm>
            <a:off x="152400" y="6356350"/>
            <a:ext cx="2133600" cy="365125"/>
          </a:xfrm>
        </p:spPr>
        <p:txBody>
          <a:bodyPr/>
          <a:lstStyle>
            <a:lvl1pPr>
              <a:defRPr sz="1200">
                <a:solidFill>
                  <a:schemeClr val="bg1"/>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8" name="Rectangle 7"/>
          <p:cNvSpPr/>
          <p:nvPr userDrawn="1"/>
        </p:nvSpPr>
        <p:spPr>
          <a:xfrm>
            <a:off x="0" y="6784711"/>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69264345"/>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rgbClr val="909395"/>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8" name="Title 1"/>
          <p:cNvSpPr>
            <a:spLocks noGrp="1"/>
          </p:cNvSpPr>
          <p:nvPr>
            <p:ph type="title" hasCustomPrompt="1"/>
          </p:nvPr>
        </p:nvSpPr>
        <p:spPr>
          <a:xfrm>
            <a:off x="467544" y="228600"/>
            <a:ext cx="8219256" cy="914781"/>
          </a:xfrm>
        </p:spPr>
        <p:txBody>
          <a:bodyPr anchor="b">
            <a:normAutofit/>
          </a:bodyPr>
          <a:lstStyle>
            <a:lvl1pPr algn="l">
              <a:defRPr sz="3600" b="0">
                <a:solidFill>
                  <a:schemeClr val="accent3"/>
                </a:solidFill>
                <a:latin typeface="Arial" panose="020B0604020202020204" pitchFamily="34" charset="0"/>
                <a:cs typeface="Arial" panose="020B0604020202020204" pitchFamily="34" charset="0"/>
              </a:defRPr>
            </a:lvl1pPr>
          </a:lstStyle>
          <a:p>
            <a:r>
              <a:rPr lang="en-US" dirty="0" smtClean="0"/>
              <a:t>Text content slide</a:t>
            </a:r>
            <a:endParaRPr lang="en-CA" dirty="0"/>
          </a:p>
        </p:txBody>
      </p:sp>
      <p:sp>
        <p:nvSpPr>
          <p:cNvPr id="9" name="Content Placeholder 2"/>
          <p:cNvSpPr>
            <a:spLocks noGrp="1"/>
          </p:cNvSpPr>
          <p:nvPr>
            <p:ph idx="1"/>
          </p:nvPr>
        </p:nvSpPr>
        <p:spPr>
          <a:xfrm>
            <a:off x="1403648" y="1552663"/>
            <a:ext cx="7283152" cy="4695737"/>
          </a:xfrm>
        </p:spPr>
        <p:txBody>
          <a:bodyPr/>
          <a:lstStyle>
            <a:lvl1pPr marL="342900" indent="-342900" algn="l">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a:cxnSpLocks/>
          </p:cNvCxnSpPr>
          <p:nvPr userDrawn="1"/>
        </p:nvCxnSpPr>
        <p:spPr>
          <a:xfrm>
            <a:off x="560266" y="1192623"/>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Tree>
    <p:extLst>
      <p:ext uri="{BB962C8B-B14F-4D97-AF65-F5344CB8AC3E}">
        <p14:creationId xmlns:p14="http://schemas.microsoft.com/office/powerpoint/2010/main" val="3621540185"/>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rgbClr val="909395"/>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9" name="Content Placeholder 2"/>
          <p:cNvSpPr>
            <a:spLocks noGrp="1"/>
          </p:cNvSpPr>
          <p:nvPr>
            <p:ph idx="1"/>
          </p:nvPr>
        </p:nvSpPr>
        <p:spPr>
          <a:xfrm>
            <a:off x="560266" y="609599"/>
            <a:ext cx="8126534" cy="5638801"/>
          </a:xfrm>
        </p:spPr>
        <p:txBody>
          <a:bodyPr/>
          <a:lstStyle>
            <a:lvl1pPr marL="342900" indent="-342900" algn="l">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Tree>
    <p:extLst>
      <p:ext uri="{BB962C8B-B14F-4D97-AF65-F5344CB8AC3E}">
        <p14:creationId xmlns:p14="http://schemas.microsoft.com/office/powerpoint/2010/main" val="418096197"/>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e / Contras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rgbClr val="909395"/>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8" name="Title 1"/>
          <p:cNvSpPr>
            <a:spLocks noGrp="1"/>
          </p:cNvSpPr>
          <p:nvPr>
            <p:ph type="title" hasCustomPrompt="1"/>
          </p:nvPr>
        </p:nvSpPr>
        <p:spPr>
          <a:xfrm>
            <a:off x="467544" y="228600"/>
            <a:ext cx="3799656" cy="914781"/>
          </a:xfrm>
        </p:spPr>
        <p:txBody>
          <a:bodyPr anchor="b">
            <a:normAutofit/>
          </a:bodyPr>
          <a:lstStyle>
            <a:lvl1pPr algn="l">
              <a:defRPr sz="3600" b="0">
                <a:solidFill>
                  <a:schemeClr val="accent3"/>
                </a:solidFill>
                <a:latin typeface="Arial" panose="020B0604020202020204" pitchFamily="34" charset="0"/>
                <a:cs typeface="Arial" panose="020B0604020202020204" pitchFamily="34" charset="0"/>
              </a:defRPr>
            </a:lvl1pPr>
          </a:lstStyle>
          <a:p>
            <a:r>
              <a:rPr lang="en-US" dirty="0" smtClean="0"/>
              <a:t>Concept #1</a:t>
            </a:r>
            <a:endParaRPr lang="en-CA" dirty="0"/>
          </a:p>
        </p:txBody>
      </p:sp>
      <p:sp>
        <p:nvSpPr>
          <p:cNvPr id="9" name="Content Placeholder 2"/>
          <p:cNvSpPr>
            <a:spLocks noGrp="1"/>
          </p:cNvSpPr>
          <p:nvPr>
            <p:ph idx="1"/>
          </p:nvPr>
        </p:nvSpPr>
        <p:spPr>
          <a:xfrm>
            <a:off x="457200" y="1552663"/>
            <a:ext cx="3810000" cy="4543337"/>
          </a:xfrm>
        </p:spPr>
        <p:txBody>
          <a:bodyPr/>
          <a:lstStyle>
            <a:lvl1pPr marL="342900" indent="-342900" algn="l">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a:cxnSpLocks/>
          </p:cNvCxnSpPr>
          <p:nvPr userDrawn="1"/>
        </p:nvCxnSpPr>
        <p:spPr>
          <a:xfrm>
            <a:off x="560266" y="1192623"/>
            <a:ext cx="363073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11" name="Rectangle 10">
            <a:extLst>
              <a:ext uri="{FF2B5EF4-FFF2-40B4-BE49-F238E27FC236}">
                <a16:creationId xmlns:a16="http://schemas.microsoft.com/office/drawing/2014/main" id="{7624E056-0060-F047-943E-3150CB1524C2}"/>
              </a:ext>
            </a:extLst>
          </p:cNvPr>
          <p:cNvSpPr/>
          <p:nvPr userDrawn="1"/>
        </p:nvSpPr>
        <p:spPr>
          <a:xfrm>
            <a:off x="4572000" y="0"/>
            <a:ext cx="4572000" cy="67818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0"/>
          </p:nvPr>
        </p:nvSpPr>
        <p:spPr>
          <a:xfrm>
            <a:off x="4894028" y="1552663"/>
            <a:ext cx="3810000" cy="4543337"/>
          </a:xfrm>
        </p:spPr>
        <p:txBody>
          <a:bodyPr/>
          <a:lstStyle>
            <a:lvl1pPr marL="342900" indent="-342900" algn="l">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5" name="Straight Connector 14"/>
          <p:cNvCxnSpPr>
            <a:cxnSpLocks/>
          </p:cNvCxnSpPr>
          <p:nvPr userDrawn="1"/>
        </p:nvCxnSpPr>
        <p:spPr>
          <a:xfrm>
            <a:off x="4997094" y="1192623"/>
            <a:ext cx="363073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1" hasCustomPrompt="1"/>
          </p:nvPr>
        </p:nvSpPr>
        <p:spPr>
          <a:xfrm>
            <a:off x="4907461" y="232821"/>
            <a:ext cx="3810000" cy="910179"/>
          </a:xfrm>
        </p:spPr>
        <p:txBody>
          <a:bodyPr anchor="b">
            <a:normAutofit/>
          </a:bodyPr>
          <a:lstStyle>
            <a:lvl1pPr marL="0" indent="0" algn="l">
              <a:buFont typeface="Arial" panose="020B0604020202020204" pitchFamily="34" charset="0"/>
              <a:buNone/>
              <a:defRPr sz="3600">
                <a:solidFill>
                  <a:schemeClr val="accent3"/>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smtClean="0"/>
              <a:t>Concept #2</a:t>
            </a:r>
            <a:endParaRPr lang="en-CA" dirty="0"/>
          </a:p>
        </p:txBody>
      </p:sp>
    </p:spTree>
    <p:extLst>
      <p:ext uri="{BB962C8B-B14F-4D97-AF65-F5344CB8AC3E}">
        <p14:creationId xmlns:p14="http://schemas.microsoft.com/office/powerpoint/2010/main" val="548178227"/>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8" name="Title 1"/>
          <p:cNvSpPr>
            <a:spLocks noGrp="1"/>
          </p:cNvSpPr>
          <p:nvPr>
            <p:ph type="title" hasCustomPrompt="1"/>
          </p:nvPr>
        </p:nvSpPr>
        <p:spPr>
          <a:xfrm>
            <a:off x="467544" y="228600"/>
            <a:ext cx="3799656" cy="914781"/>
          </a:xfrm>
        </p:spPr>
        <p:txBody>
          <a:bodyPr anchor="b">
            <a:normAutofit/>
          </a:bodyPr>
          <a:lstStyle>
            <a:lvl1pPr algn="l">
              <a:defRPr sz="3600" b="0">
                <a:solidFill>
                  <a:schemeClr val="bg1"/>
                </a:solidFill>
                <a:latin typeface="Arial" panose="020B0604020202020204" pitchFamily="34" charset="0"/>
                <a:cs typeface="Arial" panose="020B0604020202020204" pitchFamily="34" charset="0"/>
              </a:defRPr>
            </a:lvl1pPr>
          </a:lstStyle>
          <a:p>
            <a:r>
              <a:rPr lang="en-US" dirty="0" smtClean="0"/>
              <a:t>Concept #1</a:t>
            </a:r>
            <a:endParaRPr lang="en-CA" dirty="0"/>
          </a:p>
        </p:txBody>
      </p:sp>
      <p:sp>
        <p:nvSpPr>
          <p:cNvPr id="9" name="Content Placeholder 2"/>
          <p:cNvSpPr>
            <a:spLocks noGrp="1"/>
          </p:cNvSpPr>
          <p:nvPr>
            <p:ph idx="1"/>
          </p:nvPr>
        </p:nvSpPr>
        <p:spPr>
          <a:xfrm>
            <a:off x="457200" y="1552663"/>
            <a:ext cx="3810000" cy="4543337"/>
          </a:xfrm>
        </p:spPr>
        <p:txBody>
          <a:bodyPr/>
          <a:lstStyle>
            <a:lvl1pPr marL="342900" indent="-342900" algn="l">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1pPr>
            <a:lvl2pPr algn="l">
              <a:defRPr sz="2000">
                <a:solidFill>
                  <a:schemeClr val="bg1"/>
                </a:solidFill>
                <a:latin typeface="Arial" panose="020B0604020202020204" pitchFamily="34" charset="0"/>
                <a:cs typeface="Arial" panose="020B0604020202020204" pitchFamily="34" charset="0"/>
              </a:defRPr>
            </a:lvl2pPr>
            <a:lvl3pPr algn="l">
              <a:defRPr sz="1400">
                <a:solidFill>
                  <a:schemeClr val="bg1"/>
                </a:solidFill>
                <a:latin typeface="Arial" panose="020B0604020202020204" pitchFamily="34" charset="0"/>
                <a:cs typeface="Arial" panose="020B0604020202020204" pitchFamily="34" charset="0"/>
              </a:defRPr>
            </a:lvl3pPr>
            <a:lvl4pPr algn="l">
              <a:defRPr sz="1400">
                <a:solidFill>
                  <a:schemeClr val="bg1"/>
                </a:solidFill>
                <a:latin typeface="Arial" panose="020B0604020202020204" pitchFamily="34" charset="0"/>
                <a:cs typeface="Arial" panose="020B0604020202020204" pitchFamily="34" charset="0"/>
              </a:defRPr>
            </a:lvl4pPr>
            <a:lvl5pPr algn="l">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a:cxnSpLocks/>
          </p:cNvCxnSpPr>
          <p:nvPr userDrawn="1"/>
        </p:nvCxnSpPr>
        <p:spPr>
          <a:xfrm>
            <a:off x="560266" y="1192623"/>
            <a:ext cx="363073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624E056-0060-F047-943E-3150CB1524C2}"/>
              </a:ext>
            </a:extLst>
          </p:cNvPr>
          <p:cNvSpPr/>
          <p:nvPr userDrawn="1"/>
        </p:nvSpPr>
        <p:spPr>
          <a:xfrm>
            <a:off x="4572000" y="0"/>
            <a:ext cx="4572000" cy="6781800"/>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4904372" y="228600"/>
            <a:ext cx="3799656" cy="914781"/>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0" kern="1200">
                <a:solidFill>
                  <a:schemeClr val="accent3"/>
                </a:solidFill>
                <a:latin typeface="Arial" panose="020B0604020202020204" pitchFamily="34" charset="0"/>
                <a:ea typeface="+mj-ea"/>
                <a:cs typeface="Arial" panose="020B0604020202020204" pitchFamily="34" charset="0"/>
              </a:defRPr>
            </a:lvl1pPr>
          </a:lstStyle>
          <a:p>
            <a:r>
              <a:rPr lang="en-US" dirty="0" smtClean="0">
                <a:solidFill>
                  <a:schemeClr val="bg1"/>
                </a:solidFill>
              </a:rPr>
              <a:t>Concept #2</a:t>
            </a:r>
            <a:endParaRPr lang="en-CA" dirty="0">
              <a:solidFill>
                <a:schemeClr val="bg1"/>
              </a:solidFill>
            </a:endParaRPr>
          </a:p>
        </p:txBody>
      </p:sp>
      <p:sp>
        <p:nvSpPr>
          <p:cNvPr id="14" name="Content Placeholder 2"/>
          <p:cNvSpPr>
            <a:spLocks noGrp="1"/>
          </p:cNvSpPr>
          <p:nvPr>
            <p:ph idx="10"/>
          </p:nvPr>
        </p:nvSpPr>
        <p:spPr>
          <a:xfrm>
            <a:off x="4894028" y="1552663"/>
            <a:ext cx="3810000" cy="4543337"/>
          </a:xfrm>
        </p:spPr>
        <p:txBody>
          <a:bodyPr/>
          <a:lstStyle>
            <a:lvl1pPr marL="342900" indent="-342900" algn="l">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1pPr>
            <a:lvl2pPr algn="l">
              <a:defRPr sz="2000">
                <a:solidFill>
                  <a:schemeClr val="bg1"/>
                </a:solidFill>
                <a:latin typeface="Arial" panose="020B0604020202020204" pitchFamily="34" charset="0"/>
                <a:cs typeface="Arial" panose="020B0604020202020204" pitchFamily="34" charset="0"/>
              </a:defRPr>
            </a:lvl2pPr>
            <a:lvl3pPr algn="l">
              <a:defRPr sz="1400">
                <a:solidFill>
                  <a:schemeClr val="bg1"/>
                </a:solidFill>
                <a:latin typeface="Arial" panose="020B0604020202020204" pitchFamily="34" charset="0"/>
                <a:cs typeface="Arial" panose="020B0604020202020204" pitchFamily="34" charset="0"/>
              </a:defRPr>
            </a:lvl3pPr>
            <a:lvl4pPr algn="l">
              <a:defRPr sz="1400">
                <a:solidFill>
                  <a:schemeClr val="bg1"/>
                </a:solidFill>
                <a:latin typeface="Arial" panose="020B0604020202020204" pitchFamily="34" charset="0"/>
                <a:cs typeface="Arial" panose="020B0604020202020204" pitchFamily="34" charset="0"/>
              </a:defRPr>
            </a:lvl4pPr>
            <a:lvl5pPr algn="l">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5" name="Straight Connector 14"/>
          <p:cNvCxnSpPr>
            <a:cxnSpLocks/>
          </p:cNvCxnSpPr>
          <p:nvPr userDrawn="1"/>
        </p:nvCxnSpPr>
        <p:spPr>
          <a:xfrm>
            <a:off x="4997094" y="1192623"/>
            <a:ext cx="363073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18" name="Rectangle 17"/>
          <p:cNvSpPr/>
          <p:nvPr userDrawn="1"/>
        </p:nvSpPr>
        <p:spPr>
          <a:xfrm>
            <a:off x="0" y="6784711"/>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4437736"/>
      </p:ext>
    </p:extLst>
  </p:cSld>
  <p:clrMapOvr>
    <a:masterClrMapping/>
  </p:clrMapOvr>
  <p:transition spd="slow">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5" name="Picture Placeholder 8"/>
          <p:cNvSpPr>
            <a:spLocks noGrp="1"/>
          </p:cNvSpPr>
          <p:nvPr>
            <p:ph type="pic" sz="quarter" idx="13" hasCustomPrompt="1"/>
          </p:nvPr>
        </p:nvSpPr>
        <p:spPr>
          <a:xfrm>
            <a:off x="0" y="0"/>
            <a:ext cx="9144000" cy="6781800"/>
          </a:xfrm>
        </p:spPr>
        <p:txBody>
          <a:bodyPr/>
          <a:lstStyle>
            <a:lvl1pPr marL="0" indent="0">
              <a:buNone/>
              <a:defRPr baseline="0"/>
            </a:lvl1pPr>
          </a:lstStyle>
          <a:p>
            <a:r>
              <a:rPr lang="en-US" dirty="0"/>
              <a:t>[Insert picture]</a:t>
            </a:r>
            <a:endParaRPr lang="en-CA" dirty="0"/>
          </a:p>
        </p:txBody>
      </p:sp>
      <p:sp>
        <p:nvSpPr>
          <p:cNvPr id="6" name="Content Placeholder 2"/>
          <p:cNvSpPr>
            <a:spLocks noGrp="1"/>
          </p:cNvSpPr>
          <p:nvPr>
            <p:ph idx="1"/>
          </p:nvPr>
        </p:nvSpPr>
        <p:spPr>
          <a:xfrm>
            <a:off x="467544" y="483518"/>
            <a:ext cx="8208912" cy="5841082"/>
          </a:xfr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Slide Number Placeholder 1">
            <a:extLst>
              <a:ext uri="{FF2B5EF4-FFF2-40B4-BE49-F238E27FC236}">
                <a16:creationId xmlns:a16="http://schemas.microsoft.com/office/drawing/2014/main" id="{03483ED2-1B2C-4548-B27C-A24395341ACD}"/>
              </a:ext>
            </a:extLst>
          </p:cNvPr>
          <p:cNvSpPr txBox="1">
            <a:spLocks/>
          </p:cNvSpPr>
          <p:nvPr userDrawn="1"/>
        </p:nvSpPr>
        <p:spPr>
          <a:xfrm>
            <a:off x="152400" y="6400800"/>
            <a:ext cx="2057400" cy="274637"/>
          </a:xfrm>
          <a:prstGeom prst="rect">
            <a:avLst/>
          </a:prstGeom>
        </p:spPr>
        <p:txBody>
          <a:bodyPr vert="horz" lIns="91440" tIns="45720" rIns="91440" bIns="45720" rtlCol="0" anchor="ctr"/>
          <a:lstStyle>
            <a:defPPr>
              <a:defRPr lang="en-US"/>
            </a:defPPr>
            <a:lvl1pPr marL="0" algn="l" defTabSz="914400" rtl="0" eaLnBrk="1" latinLnBrk="0" hangingPunct="1">
              <a:defRPr sz="13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2281A5-0AAD-5C43-9874-F8F3A9F5B29A}" type="slidenum">
              <a:rPr lang="en-US" smtClean="0"/>
              <a:pPr/>
              <a:t>‹#›</a:t>
            </a:fld>
            <a:endParaRPr lang="en-US"/>
          </a:p>
        </p:txBody>
      </p:sp>
    </p:spTree>
    <p:extLst>
      <p:ext uri="{BB962C8B-B14F-4D97-AF65-F5344CB8AC3E}">
        <p14:creationId xmlns:p14="http://schemas.microsoft.com/office/powerpoint/2010/main" val="3176565964"/>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0" y="0"/>
            <a:ext cx="9144000" cy="6858000"/>
          </a:xfrm>
        </p:spPr>
        <p:txBody>
          <a:bodyPr/>
          <a:lstStyle/>
          <a:p>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9" name="Rectangle 8">
            <a:extLst>
              <a:ext uri="{FF2B5EF4-FFF2-40B4-BE49-F238E27FC236}">
                <a16:creationId xmlns:a16="http://schemas.microsoft.com/office/drawing/2014/main" id="{AB7099E1-DF10-2B41-8532-CAA5267F1F05}"/>
              </a:ext>
            </a:extLst>
          </p:cNvPr>
          <p:cNvSpPr/>
          <p:nvPr userDrawn="1"/>
        </p:nvSpPr>
        <p:spPr>
          <a:xfrm>
            <a:off x="555453" y="3386353"/>
            <a:ext cx="1496267"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7848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ubtitle 2"/>
          <p:cNvSpPr>
            <a:spLocks noGrp="1"/>
          </p:cNvSpPr>
          <p:nvPr>
            <p:ph type="subTitle" idx="1" hasCustomPrompt="1"/>
          </p:nvPr>
        </p:nvSpPr>
        <p:spPr>
          <a:xfrm>
            <a:off x="483446" y="3739188"/>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2" name="Text Placeholder 21"/>
          <p:cNvSpPr>
            <a:spLocks noGrp="1"/>
          </p:cNvSpPr>
          <p:nvPr>
            <p:ph type="body" sz="quarter" idx="12" hasCustomPrompt="1"/>
          </p:nvPr>
        </p:nvSpPr>
        <p:spPr>
          <a:xfrm>
            <a:off x="483446" y="4086140"/>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3" name="Title 1"/>
          <p:cNvSpPr>
            <a:spLocks noGrp="1"/>
          </p:cNvSpPr>
          <p:nvPr>
            <p:ph type="ctrTitle" hasCustomPrompt="1"/>
          </p:nvPr>
        </p:nvSpPr>
        <p:spPr>
          <a:xfrm>
            <a:off x="472008" y="1676400"/>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3337332671"/>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8" name="Rectangle 7">
            <a:extLst>
              <a:ext uri="{FF2B5EF4-FFF2-40B4-BE49-F238E27FC236}">
                <a16:creationId xmlns:a16="http://schemas.microsoft.com/office/drawing/2014/main" id="{AB7099E1-DF10-2B41-8532-CAA5267F1F05}"/>
              </a:ext>
            </a:extLst>
          </p:cNvPr>
          <p:cNvSpPr/>
          <p:nvPr userDrawn="1"/>
        </p:nvSpPr>
        <p:spPr>
          <a:xfrm>
            <a:off x="555453" y="3386353"/>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48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ctrTitle" hasCustomPrompt="1"/>
          </p:nvPr>
        </p:nvSpPr>
        <p:spPr>
          <a:xfrm>
            <a:off x="472008" y="1676400"/>
            <a:ext cx="8348464" cy="1507173"/>
          </a:xfrm>
        </p:spPr>
        <p:txBody>
          <a:bodyPr anchor="b"/>
          <a:lstStyle>
            <a:lvl1pPr algn="l">
              <a:defRPr sz="4800">
                <a:solidFill>
                  <a:schemeClr val="bg1"/>
                </a:solidFill>
              </a:defRPr>
            </a:lvl1pPr>
          </a:lstStyle>
          <a:p>
            <a:r>
              <a:rPr lang="en-US" dirty="0" smtClean="0"/>
              <a:t>Closing note (</a:t>
            </a:r>
            <a:r>
              <a:rPr lang="en-US" dirty="0" err="1" smtClean="0"/>
              <a:t>eg</a:t>
            </a:r>
            <a:r>
              <a:rPr lang="en-US" dirty="0" smtClean="0"/>
              <a:t>. “Discuss”)</a:t>
            </a:r>
            <a:endParaRPr lang="en-CA" dirty="0"/>
          </a:p>
        </p:txBody>
      </p:sp>
    </p:spTree>
    <p:extLst>
      <p:ext uri="{BB962C8B-B14F-4D97-AF65-F5344CB8AC3E}">
        <p14:creationId xmlns:p14="http://schemas.microsoft.com/office/powerpoint/2010/main" val="1330033558"/>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with titl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rgbClr val="909395"/>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8" name="Title 1"/>
          <p:cNvSpPr>
            <a:spLocks noGrp="1"/>
          </p:cNvSpPr>
          <p:nvPr>
            <p:ph type="title" hasCustomPrompt="1"/>
          </p:nvPr>
        </p:nvSpPr>
        <p:spPr>
          <a:xfrm>
            <a:off x="467544" y="228600"/>
            <a:ext cx="8219256" cy="914781"/>
          </a:xfrm>
        </p:spPr>
        <p:txBody>
          <a:bodyPr anchor="b">
            <a:normAutofit/>
          </a:bodyPr>
          <a:lstStyle>
            <a:lvl1pPr algn="l">
              <a:defRPr sz="3600" b="0">
                <a:solidFill>
                  <a:schemeClr val="accent3"/>
                </a:solidFill>
                <a:latin typeface="Arial" panose="020B0604020202020204" pitchFamily="34" charset="0"/>
                <a:cs typeface="Arial" panose="020B0604020202020204" pitchFamily="34" charset="0"/>
              </a:defRPr>
            </a:lvl1pPr>
          </a:lstStyle>
          <a:p>
            <a:r>
              <a:rPr lang="en-US" dirty="0" smtClean="0"/>
              <a:t>Text content slide</a:t>
            </a:r>
            <a:endParaRPr lang="en-CA" dirty="0"/>
          </a:p>
        </p:txBody>
      </p:sp>
      <p:sp>
        <p:nvSpPr>
          <p:cNvPr id="9" name="Content Placeholder 2"/>
          <p:cNvSpPr>
            <a:spLocks noGrp="1"/>
          </p:cNvSpPr>
          <p:nvPr>
            <p:ph idx="1"/>
          </p:nvPr>
        </p:nvSpPr>
        <p:spPr>
          <a:xfrm>
            <a:off x="1403648" y="1552663"/>
            <a:ext cx="7283152" cy="4695737"/>
          </a:xfrm>
        </p:spPr>
        <p:txBody>
          <a:bodyPr/>
          <a:lstStyle>
            <a:lvl1pPr marL="342900" indent="-342900" algn="l">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a:cxnSpLocks/>
          </p:cNvCxnSpPr>
          <p:nvPr userDrawn="1"/>
        </p:nvCxnSpPr>
        <p:spPr>
          <a:xfrm>
            <a:off x="560266" y="1192623"/>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Tree>
    <p:extLst>
      <p:ext uri="{BB962C8B-B14F-4D97-AF65-F5344CB8AC3E}">
        <p14:creationId xmlns:p14="http://schemas.microsoft.com/office/powerpoint/2010/main" val="1642763565"/>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52400" y="6356350"/>
            <a:ext cx="2133600" cy="365125"/>
          </a:xfrm>
          <a:prstGeom prst="rect">
            <a:avLst/>
          </a:prstGeom>
        </p:spPr>
        <p:txBody>
          <a:bodyPr/>
          <a:lstStyle>
            <a:lvl1pPr>
              <a:defRPr sz="1200">
                <a:solidFill>
                  <a:srgbClr val="909395"/>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8" name="Title 1"/>
          <p:cNvSpPr>
            <a:spLocks noGrp="1"/>
          </p:cNvSpPr>
          <p:nvPr>
            <p:ph type="title" hasCustomPrompt="1"/>
          </p:nvPr>
        </p:nvSpPr>
        <p:spPr>
          <a:xfrm>
            <a:off x="467544" y="228600"/>
            <a:ext cx="8219256" cy="914781"/>
          </a:xfrm>
        </p:spPr>
        <p:txBody>
          <a:bodyPr anchor="b">
            <a:normAutofit/>
          </a:bodyPr>
          <a:lstStyle>
            <a:lvl1pPr algn="l">
              <a:defRPr sz="3600" b="0">
                <a:solidFill>
                  <a:schemeClr val="accent3"/>
                </a:solidFill>
                <a:latin typeface="Arial" panose="020B0604020202020204" pitchFamily="34" charset="0"/>
                <a:cs typeface="Arial" panose="020B0604020202020204" pitchFamily="34" charset="0"/>
              </a:defRPr>
            </a:lvl1pPr>
          </a:lstStyle>
          <a:p>
            <a:r>
              <a:rPr lang="en-US" dirty="0"/>
              <a:t>List or agenda slide</a:t>
            </a:r>
            <a:endParaRPr lang="en-CA" dirty="0"/>
          </a:p>
        </p:txBody>
      </p:sp>
      <p:sp>
        <p:nvSpPr>
          <p:cNvPr id="9" name="Content Placeholder 2"/>
          <p:cNvSpPr>
            <a:spLocks noGrp="1"/>
          </p:cNvSpPr>
          <p:nvPr>
            <p:ph idx="1"/>
          </p:nvPr>
        </p:nvSpPr>
        <p:spPr>
          <a:xfrm>
            <a:off x="1403648" y="1552663"/>
            <a:ext cx="7283152" cy="4695737"/>
          </a:xfrm>
        </p:spPr>
        <p:txBody>
          <a:bodyPr/>
          <a:lstStyle>
            <a:lvl1pPr marL="0" indent="0" algn="l">
              <a:buFontTx/>
              <a:buNone/>
              <a:defRPr sz="2400">
                <a:solidFill>
                  <a:schemeClr val="tx1"/>
                </a:solidFill>
                <a:latin typeface="Arial" panose="020B0604020202020204" pitchFamily="34" charset="0"/>
                <a:cs typeface="Arial" panose="020B0604020202020204" pitchFamily="34" charset="0"/>
              </a:defRPr>
            </a:lvl1pPr>
            <a:lvl2pPr algn="l">
              <a:defRPr sz="2000">
                <a:solidFill>
                  <a:schemeClr val="tx1"/>
                </a:solidFill>
                <a:latin typeface="Arial" panose="020B0604020202020204" pitchFamily="34" charset="0"/>
                <a:cs typeface="Arial" panose="020B0604020202020204" pitchFamily="34" charset="0"/>
              </a:defRPr>
            </a:lvl2pPr>
            <a:lvl3pPr algn="l">
              <a:defRPr sz="1400">
                <a:solidFill>
                  <a:schemeClr val="tx1"/>
                </a:solidFill>
                <a:latin typeface="Arial" panose="020B0604020202020204" pitchFamily="34" charset="0"/>
                <a:cs typeface="Arial" panose="020B0604020202020204" pitchFamily="34" charset="0"/>
              </a:defRPr>
            </a:lvl3pPr>
            <a:lvl4pPr algn="l">
              <a:defRPr sz="1400">
                <a:solidFill>
                  <a:schemeClr val="tx1"/>
                </a:solidFill>
                <a:latin typeface="Arial" panose="020B0604020202020204" pitchFamily="34" charset="0"/>
                <a:cs typeface="Arial" panose="020B0604020202020204" pitchFamily="34" charset="0"/>
              </a:defRPr>
            </a:lvl4pPr>
            <a:lvl5pPr algn="l">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a:cxnSpLocks/>
          </p:cNvCxnSpPr>
          <p:nvPr userDrawn="1"/>
        </p:nvCxnSpPr>
        <p:spPr>
          <a:xfrm>
            <a:off x="560266" y="1192623"/>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Tree>
    <p:extLst>
      <p:ext uri="{BB962C8B-B14F-4D97-AF65-F5344CB8AC3E}">
        <p14:creationId xmlns:p14="http://schemas.microsoft.com/office/powerpoint/2010/main" val="4287677633"/>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Light)">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4"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1295400"/>
            <a:ext cx="7772400" cy="1643037"/>
          </a:xfrm>
        </p:spPr>
        <p:txBody>
          <a:bodyPr lIns="0" tIns="0" rIns="0" bIns="0" anchor="b" anchorCtr="0">
            <a:normAutofit/>
          </a:bodyPr>
          <a:lstStyle>
            <a:lvl1pPr algn="ctr">
              <a:defRPr sz="3200" b="0">
                <a:solidFill>
                  <a:schemeClr val="tx1"/>
                </a:solidFill>
                <a:latin typeface="Arial" panose="020B0604020202020204" pitchFamily="34" charset="0"/>
                <a:cs typeface="Arial" panose="020B0604020202020204" pitchFamily="34" charset="0"/>
              </a:defRPr>
            </a:lvl1pPr>
          </a:lstStyle>
          <a:p>
            <a:r>
              <a:rPr lang="en-US" dirty="0"/>
              <a:t>Click to add section title</a:t>
            </a:r>
            <a:endParaRPr lang="en-CA" dirty="0"/>
          </a:p>
        </p:txBody>
      </p:sp>
      <p:sp>
        <p:nvSpPr>
          <p:cNvPr id="5"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3417834"/>
            <a:ext cx="6400800" cy="1314003"/>
          </a:xfrm>
        </p:spPr>
        <p:txBody>
          <a:bodyPr lIns="0" tIns="0" rIns="0" bIns="0">
            <a:normAutofit/>
          </a:bodyPr>
          <a:lstStyle>
            <a:lvl1pPr marL="0" indent="0" algn="ctr">
              <a:buNone/>
              <a:defRPr sz="2400" b="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6" name="Rectangle 5">
            <a:extLst>
              <a:ext uri="{FF2B5EF4-FFF2-40B4-BE49-F238E27FC236}">
                <a16:creationId xmlns:a16="http://schemas.microsoft.com/office/drawing/2014/main" id="{7A60EB15-79C0-8843-996A-FDCECF1B1958}"/>
              </a:ext>
            </a:extLst>
          </p:cNvPr>
          <p:cNvSpPr/>
          <p:nvPr userDrawn="1"/>
        </p:nvSpPr>
        <p:spPr>
          <a:xfrm>
            <a:off x="4233937" y="3127750"/>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364224"/>
            <a:ext cx="1143000" cy="321310"/>
          </a:xfrm>
          <a:prstGeom prst="rect">
            <a:avLst/>
          </a:prstGeom>
        </p:spPr>
      </p:pic>
    </p:spTree>
    <p:extLst>
      <p:ext uri="{BB962C8B-B14F-4D97-AF65-F5344CB8AC3E}">
        <p14:creationId xmlns:p14="http://schemas.microsoft.com/office/powerpoint/2010/main" val="2914247846"/>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4"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1295400"/>
            <a:ext cx="7772400" cy="1643037"/>
          </a:xfrm>
        </p:spPr>
        <p:txBody>
          <a:bodyPr lIns="0" tIns="0" rIns="0" bIns="0" anchor="b" anchorCtr="0">
            <a:normAutofit/>
          </a:bodyPr>
          <a:lstStyle>
            <a:lvl1pPr algn="ctr">
              <a:defRPr sz="3200" b="0">
                <a:solidFill>
                  <a:schemeClr val="bg1"/>
                </a:solidFill>
                <a:latin typeface="Arial" panose="020B0604020202020204" pitchFamily="34" charset="0"/>
                <a:cs typeface="Arial" panose="020B0604020202020204" pitchFamily="34" charset="0"/>
              </a:defRPr>
            </a:lvl1pPr>
          </a:lstStyle>
          <a:p>
            <a:r>
              <a:rPr lang="en-US" dirty="0"/>
              <a:t>Click to add section title</a:t>
            </a:r>
            <a:endParaRPr lang="en-CA" dirty="0"/>
          </a:p>
        </p:txBody>
      </p:sp>
      <p:sp>
        <p:nvSpPr>
          <p:cNvPr id="5"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3417834"/>
            <a:ext cx="6400800" cy="1314003"/>
          </a:xfrm>
        </p:spPr>
        <p:txBody>
          <a:bodyPr lIns="0" tIns="0" rIns="0" bIns="0">
            <a:normAutofit/>
          </a:bodyPr>
          <a:lstStyle>
            <a:lvl1pPr marL="0" indent="0" algn="ctr">
              <a:buNone/>
              <a:defRPr sz="2400" b="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6" name="Rectangle 5">
            <a:extLst>
              <a:ext uri="{FF2B5EF4-FFF2-40B4-BE49-F238E27FC236}">
                <a16:creationId xmlns:a16="http://schemas.microsoft.com/office/drawing/2014/main" id="{7A60EB15-79C0-8843-996A-FDCECF1B1958}"/>
              </a:ext>
            </a:extLst>
          </p:cNvPr>
          <p:cNvSpPr/>
          <p:nvPr userDrawn="1"/>
        </p:nvSpPr>
        <p:spPr>
          <a:xfrm>
            <a:off x="4233937" y="3127750"/>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Tree>
    <p:extLst>
      <p:ext uri="{BB962C8B-B14F-4D97-AF65-F5344CB8AC3E}">
        <p14:creationId xmlns:p14="http://schemas.microsoft.com/office/powerpoint/2010/main" val="2878738700"/>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solidFill>
                  <a:schemeClr val="accent4"/>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4"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1295400"/>
            <a:ext cx="7772400" cy="1643037"/>
          </a:xfrm>
        </p:spPr>
        <p:txBody>
          <a:bodyPr lIns="0" tIns="0" rIns="0" bIns="0" anchor="b" anchorCtr="0">
            <a:normAutofit/>
          </a:bodyPr>
          <a:lstStyle>
            <a:lvl1pPr algn="ctr">
              <a:defRPr sz="3200" b="0">
                <a:solidFill>
                  <a:schemeClr val="bg1"/>
                </a:solidFill>
                <a:latin typeface="Arial" panose="020B0604020202020204" pitchFamily="34" charset="0"/>
                <a:cs typeface="Arial" panose="020B0604020202020204" pitchFamily="34" charset="0"/>
              </a:defRPr>
            </a:lvl1pPr>
          </a:lstStyle>
          <a:p>
            <a:r>
              <a:rPr lang="en-US" dirty="0"/>
              <a:t>Click to add section title</a:t>
            </a:r>
            <a:endParaRPr lang="en-CA" dirty="0"/>
          </a:p>
        </p:txBody>
      </p:sp>
      <p:sp>
        <p:nvSpPr>
          <p:cNvPr id="5"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3417834"/>
            <a:ext cx="6400800" cy="1314003"/>
          </a:xfrm>
        </p:spPr>
        <p:txBody>
          <a:bodyPr lIns="0" tIns="0" rIns="0" bIns="0">
            <a:normAutofit/>
          </a:bodyPr>
          <a:lstStyle>
            <a:lvl1pPr marL="0" indent="0" algn="ctr">
              <a:buNone/>
              <a:defRPr sz="2400" b="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6" name="Rectangle 5">
            <a:extLst>
              <a:ext uri="{FF2B5EF4-FFF2-40B4-BE49-F238E27FC236}">
                <a16:creationId xmlns:a16="http://schemas.microsoft.com/office/drawing/2014/main" id="{7A60EB15-79C0-8843-996A-FDCECF1B1958}"/>
              </a:ext>
            </a:extLst>
          </p:cNvPr>
          <p:cNvSpPr/>
          <p:nvPr userDrawn="1"/>
        </p:nvSpPr>
        <p:spPr>
          <a:xfrm>
            <a:off x="4233937" y="3127750"/>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7" name="Rectangle 6"/>
          <p:cNvSpPr/>
          <p:nvPr userDrawn="1"/>
        </p:nvSpPr>
        <p:spPr>
          <a:xfrm>
            <a:off x="0" y="6784711"/>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4243441"/>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365241"/>
            <a:ext cx="1143000" cy="321310"/>
          </a:xfrm>
          <a:prstGeom prst="rect">
            <a:avLst/>
          </a:prstGeom>
        </p:spPr>
      </p:pic>
      <p:sp>
        <p:nvSpPr>
          <p:cNvPr id="5" name="Subtitle 2"/>
          <p:cNvSpPr>
            <a:spLocks noGrp="1"/>
          </p:cNvSpPr>
          <p:nvPr>
            <p:ph type="subTitle" idx="1" hasCustomPrompt="1"/>
          </p:nvPr>
        </p:nvSpPr>
        <p:spPr>
          <a:xfrm>
            <a:off x="457200" y="1219200"/>
            <a:ext cx="8305800" cy="4065656"/>
          </a:xfrm>
        </p:spPr>
        <p:txBody>
          <a:bodyPr anchor="ctr"/>
          <a:lstStyle>
            <a:lvl1pPr marL="0" indent="0" algn="ctr">
              <a:buNone/>
              <a:defRPr sz="3200" b="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Tree>
    <p:extLst>
      <p:ext uri="{BB962C8B-B14F-4D97-AF65-F5344CB8AC3E}">
        <p14:creationId xmlns:p14="http://schemas.microsoft.com/office/powerpoint/2010/main" val="4254473561"/>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C879E-5CD8-4FC7-88DA-E1A175BB59B7}" type="datetimeFigureOut">
              <a:rPr lang="en-CA" smtClean="0"/>
              <a:t>2020-05-22</a:t>
            </a:fld>
            <a:endParaRPr lang="en-CA"/>
          </a:p>
        </p:txBody>
      </p:sp>
    </p:spTree>
    <p:extLst>
      <p:ext uri="{BB962C8B-B14F-4D97-AF65-F5344CB8AC3E}">
        <p14:creationId xmlns:p14="http://schemas.microsoft.com/office/powerpoint/2010/main" val="70462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4" r:id="rId4"/>
  </p:sldLayoutIdLst>
  <p:transition spd="slow">
    <p:wipe dir="r"/>
  </p:transition>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p:nvPr userDrawn="1"/>
        </p:nvSpPr>
        <p:spPr>
          <a:xfrm>
            <a:off x="0" y="67848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5"/>
          <p:cNvSpPr>
            <a:spLocks noGrp="1"/>
          </p:cNvSpPr>
          <p:nvPr>
            <p:ph type="sldNum" sz="quarter" idx="4"/>
          </p:nvPr>
        </p:nvSpPr>
        <p:spPr>
          <a:xfrm>
            <a:off x="152400" y="6356350"/>
            <a:ext cx="2133600" cy="365125"/>
          </a:xfrm>
          <a:prstGeom prst="rect">
            <a:avLst/>
          </a:prstGeom>
        </p:spPr>
        <p:txBody>
          <a:bodyPr/>
          <a:lstStyle>
            <a:lvl1pPr>
              <a:defRPr>
                <a:solidFill>
                  <a:srgbClr val="909395"/>
                </a:solidFill>
              </a:defRPr>
            </a:lvl1pPr>
          </a:lstStyle>
          <a:p>
            <a:fld id="{F386F424-8527-4AE7-9323-139CE0DDEA8C}" type="slidenum">
              <a:rPr lang="en-CA" smtClean="0"/>
              <a:pPr/>
              <a:t>‹#›</a:t>
            </a:fld>
            <a:endParaRPr lang="en-CA" dirty="0"/>
          </a:p>
        </p:txBody>
      </p:sp>
    </p:spTree>
    <p:extLst>
      <p:ext uri="{BB962C8B-B14F-4D97-AF65-F5344CB8AC3E}">
        <p14:creationId xmlns:p14="http://schemas.microsoft.com/office/powerpoint/2010/main" val="33177578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Lst>
  <p:transition spd="slow">
    <p:wipe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 name="Subtitle 6"/>
          <p:cNvSpPr>
            <a:spLocks noGrp="1"/>
          </p:cNvSpPr>
          <p:nvPr>
            <p:ph type="subTitle" idx="1"/>
          </p:nvPr>
        </p:nvSpPr>
        <p:spPr/>
        <p:txBody>
          <a:bodyPr>
            <a:normAutofit lnSpcReduction="10000"/>
          </a:bodyPr>
          <a:lstStyle/>
          <a:p>
            <a:r>
              <a:rPr lang="en-CA" dirty="0" smtClean="0">
                <a:solidFill>
                  <a:schemeClr val="tx2">
                    <a:lumMod val="75000"/>
                  </a:schemeClr>
                </a:solidFill>
              </a:rPr>
              <a:t>Career Opportunities </a:t>
            </a:r>
            <a:endParaRPr lang="en-CA" dirty="0">
              <a:solidFill>
                <a:schemeClr val="tx2">
                  <a:lumMod val="75000"/>
                </a:schemeClr>
              </a:solidFill>
            </a:endParaRPr>
          </a:p>
        </p:txBody>
      </p:sp>
      <p:sp>
        <p:nvSpPr>
          <p:cNvPr id="8" name="Text Placeholder 7"/>
          <p:cNvSpPr>
            <a:spLocks noGrp="1"/>
          </p:cNvSpPr>
          <p:nvPr>
            <p:ph type="body" sz="quarter" idx="12"/>
          </p:nvPr>
        </p:nvSpPr>
        <p:spPr/>
        <p:txBody>
          <a:bodyPr/>
          <a:lstStyle/>
          <a:p>
            <a:r>
              <a:rPr lang="en-US" dirty="0" smtClean="0">
                <a:solidFill>
                  <a:schemeClr val="tx2">
                    <a:lumMod val="75000"/>
                  </a:schemeClr>
                </a:solidFill>
              </a:rPr>
              <a:t>Your name, Your title</a:t>
            </a:r>
          </a:p>
          <a:p>
            <a:fld id="{F74590EB-6443-431E-8CD1-FFC10C064C77}" type="datetime2">
              <a:rPr lang="en-US" smtClean="0">
                <a:solidFill>
                  <a:schemeClr val="tx2">
                    <a:lumMod val="75000"/>
                  </a:schemeClr>
                </a:solidFill>
              </a:rPr>
              <a:t>Friday, May 22, 2020</a:t>
            </a:fld>
            <a:endParaRPr lang="en-CA" dirty="0">
              <a:solidFill>
                <a:schemeClr val="tx2">
                  <a:lumMod val="75000"/>
                </a:schemeClr>
              </a:solidFill>
            </a:endParaRPr>
          </a:p>
        </p:txBody>
      </p:sp>
      <p:sp>
        <p:nvSpPr>
          <p:cNvPr id="6" name="Title 5"/>
          <p:cNvSpPr>
            <a:spLocks noGrp="1"/>
          </p:cNvSpPr>
          <p:nvPr>
            <p:ph type="ctrTitle"/>
          </p:nvPr>
        </p:nvSpPr>
        <p:spPr/>
        <p:txBody>
          <a:bodyPr>
            <a:normAutofit/>
          </a:bodyPr>
          <a:lstStyle/>
          <a:p>
            <a:r>
              <a:rPr lang="en-US" dirty="0" smtClean="0">
                <a:solidFill>
                  <a:schemeClr val="tx2">
                    <a:lumMod val="50000"/>
                  </a:schemeClr>
                </a:solidFill>
              </a:rPr>
              <a:t>Municipal Government</a:t>
            </a:r>
            <a:endParaRPr lang="en-CA" dirty="0">
              <a:solidFill>
                <a:schemeClr val="tx2">
                  <a:lumMod val="50000"/>
                </a:schemeClr>
              </a:solidFill>
            </a:endParaRPr>
          </a:p>
        </p:txBody>
      </p:sp>
      <p:pic>
        <p:nvPicPr>
          <p:cNvPr id="13" name="Picture 12"/>
          <p:cNvPicPr>
            <a:picLocks noChangeAspect="1"/>
          </p:cNvPicPr>
          <p:nvPr/>
        </p:nvPicPr>
        <p:blipFill>
          <a:blip r:embed="rId3" cstate="print">
            <a:biLevel thresh="75000"/>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5257800" y="2895600"/>
            <a:ext cx="4038600" cy="4038600"/>
          </a:xfrm>
          <a:prstGeom prst="rect">
            <a:avLst/>
          </a:prstGeom>
        </p:spPr>
      </p:pic>
    </p:spTree>
    <p:extLst>
      <p:ext uri="{BB962C8B-B14F-4D97-AF65-F5344CB8AC3E}">
        <p14:creationId xmlns:p14="http://schemas.microsoft.com/office/powerpoint/2010/main" val="9604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16424"/>
            <a:ext cx="3886200" cy="6565375"/>
          </a:xfrm>
          <a:prstGeom prst="rect">
            <a:avLst/>
          </a:prstGeom>
        </p:spPr>
      </p:pic>
      <p:sp>
        <p:nvSpPr>
          <p:cNvPr id="6" name="TextBox 5"/>
          <p:cNvSpPr txBox="1"/>
          <p:nvPr/>
        </p:nvSpPr>
        <p:spPr>
          <a:xfrm>
            <a:off x="304800" y="457200"/>
            <a:ext cx="5181600" cy="646331"/>
          </a:xfrm>
          <a:prstGeom prst="rect">
            <a:avLst/>
          </a:prstGeom>
          <a:noFill/>
        </p:spPr>
        <p:txBody>
          <a:bodyPr wrap="square" rtlCol="0">
            <a:spAutoFit/>
          </a:bodyPr>
          <a:lstStyle/>
          <a:p>
            <a:r>
              <a:rPr lang="en-CA" sz="3600" dirty="0" smtClean="0">
                <a:solidFill>
                  <a:schemeClr val="accent3"/>
                </a:solidFill>
                <a:latin typeface="Arial" panose="020B0604020202020204" pitchFamily="34" charset="0"/>
                <a:ea typeface="+mj-ea"/>
                <a:cs typeface="Arial" panose="020B0604020202020204" pitchFamily="34" charset="0"/>
              </a:rPr>
              <a:t>Map of Alberta</a:t>
            </a:r>
            <a:endParaRPr lang="en-CA" sz="3600" dirty="0">
              <a:solidFill>
                <a:schemeClr val="accent3"/>
              </a:solidFill>
              <a:latin typeface="Arial" panose="020B0604020202020204" pitchFamily="34" charset="0"/>
              <a:ea typeface="+mj-ea"/>
              <a:cs typeface="Arial" panose="020B0604020202020204" pitchFamily="34" charset="0"/>
            </a:endParaRPr>
          </a:p>
        </p:txBody>
      </p:sp>
      <p:sp>
        <p:nvSpPr>
          <p:cNvPr id="5" name="TextBox 4"/>
          <p:cNvSpPr txBox="1"/>
          <p:nvPr/>
        </p:nvSpPr>
        <p:spPr>
          <a:xfrm>
            <a:off x="304800" y="2133600"/>
            <a:ext cx="3657600" cy="1631216"/>
          </a:xfrm>
          <a:prstGeom prst="rect">
            <a:avLst/>
          </a:prstGeom>
          <a:noFill/>
        </p:spPr>
        <p:txBody>
          <a:bodyPr wrap="square" rtlCol="0">
            <a:spAutoFit/>
          </a:bodyPr>
          <a:lstStyle/>
          <a:p>
            <a:r>
              <a:rPr lang="en-CA" sz="2000" dirty="0" smtClean="0">
                <a:latin typeface="Arial" panose="020B0604020202020204" pitchFamily="34" charset="0"/>
                <a:cs typeface="Arial" panose="020B0604020202020204" pitchFamily="34" charset="0"/>
              </a:rPr>
              <a:t>City = 10,000 people or more</a:t>
            </a:r>
          </a:p>
          <a:p>
            <a:endParaRPr lang="en-CA" sz="2000" dirty="0" smtClean="0">
              <a:latin typeface="Arial" panose="020B0604020202020204" pitchFamily="34" charset="0"/>
              <a:cs typeface="Arial" panose="020B0604020202020204" pitchFamily="34" charset="0"/>
            </a:endParaRPr>
          </a:p>
          <a:p>
            <a:r>
              <a:rPr lang="en-CA" sz="2000" dirty="0" smtClean="0">
                <a:latin typeface="Arial" panose="020B0604020202020204" pitchFamily="34" charset="0"/>
                <a:cs typeface="Arial" panose="020B0604020202020204" pitchFamily="34" charset="0"/>
              </a:rPr>
              <a:t>Town = 1,000 people or more</a:t>
            </a:r>
          </a:p>
          <a:p>
            <a:endParaRPr lang="en-CA" sz="2000" dirty="0" smtClean="0">
              <a:latin typeface="Arial" panose="020B0604020202020204" pitchFamily="34" charset="0"/>
              <a:cs typeface="Arial" panose="020B0604020202020204" pitchFamily="34" charset="0"/>
            </a:endParaRPr>
          </a:p>
          <a:p>
            <a:r>
              <a:rPr lang="en-CA" sz="2000" dirty="0" smtClean="0">
                <a:latin typeface="Arial" panose="020B0604020202020204" pitchFamily="34" charset="0"/>
                <a:cs typeface="Arial" panose="020B0604020202020204" pitchFamily="34" charset="0"/>
              </a:rPr>
              <a:t>Village = 300 people or more </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85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True or False?</a:t>
            </a:r>
            <a:endParaRPr lang="en-CA" dirty="0"/>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505200"/>
            <a:ext cx="2236094" cy="2275199"/>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2784" y="3716679"/>
            <a:ext cx="2088232" cy="2187148"/>
          </a:xfrm>
          <a:prstGeom prst="rect">
            <a:avLst/>
          </a:prstGeom>
        </p:spPr>
      </p:pic>
      <p:sp>
        <p:nvSpPr>
          <p:cNvPr id="7" name="Subtitle 3"/>
          <p:cNvSpPr txBox="1">
            <a:spLocks/>
          </p:cNvSpPr>
          <p:nvPr/>
        </p:nvSpPr>
        <p:spPr>
          <a:xfrm>
            <a:off x="729072" y="1447800"/>
            <a:ext cx="7805328"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startAt="4"/>
            </a:pPr>
            <a:r>
              <a:rPr lang="en-US" altLang="en-US" sz="3200" dirty="0" smtClean="0"/>
              <a:t>A municipal council decides where residential and commercial properties can be built</a:t>
            </a:r>
            <a:endParaRPr lang="en-CA" sz="3200" dirty="0"/>
          </a:p>
        </p:txBody>
      </p:sp>
    </p:spTree>
    <p:extLst>
      <p:ext uri="{BB962C8B-B14F-4D97-AF65-F5344CB8AC3E}">
        <p14:creationId xmlns:p14="http://schemas.microsoft.com/office/powerpoint/2010/main" val="339724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5"/>
                                        </p:tgtEl>
                                        <p:attrNameLst>
                                          <p:attrName>ppt_w</p:attrName>
                                        </p:attrNameLst>
                                      </p:cBhvr>
                                      <p:tavLst>
                                        <p:tav tm="0">
                                          <p:val>
                                            <p:strVal val="ppt_w"/>
                                          </p:val>
                                        </p:tav>
                                        <p:tav tm="100000">
                                          <p:val>
                                            <p:fltVal val="0"/>
                                          </p:val>
                                        </p:tav>
                                      </p:tavLst>
                                    </p:anim>
                                    <p:anim calcmode="lin" valueType="num">
                                      <p:cBhvr>
                                        <p:cTn id="7" dur="500"/>
                                        <p:tgtEl>
                                          <p:spTgt spid="55"/>
                                        </p:tgtEl>
                                        <p:attrNameLst>
                                          <p:attrName>ppt_h</p:attrName>
                                        </p:attrNameLst>
                                      </p:cBhvr>
                                      <p:tavLst>
                                        <p:tav tm="0">
                                          <p:val>
                                            <p:strVal val="ppt_h"/>
                                          </p:val>
                                        </p:tav>
                                        <p:tav tm="100000">
                                          <p:val>
                                            <p:fltVal val="0"/>
                                          </p:val>
                                        </p:tav>
                                      </p:tavLst>
                                    </p:anim>
                                    <p:animEffect transition="out" filter="fade">
                                      <p:cBhvr>
                                        <p:cTn id="8" dur="500"/>
                                        <p:tgtEl>
                                          <p:spTgt spid="55"/>
                                        </p:tgtEl>
                                      </p:cBhvr>
                                    </p:animEffect>
                                    <p:set>
                                      <p:cBhvr>
                                        <p:cTn id="9"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True or False?</a:t>
            </a:r>
            <a:endParaRPr lang="en-CA" dirty="0"/>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505200"/>
            <a:ext cx="2236094" cy="2275199"/>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2784" y="3716679"/>
            <a:ext cx="2088232" cy="2187148"/>
          </a:xfrm>
          <a:prstGeom prst="rect">
            <a:avLst/>
          </a:prstGeom>
        </p:spPr>
      </p:pic>
      <p:sp>
        <p:nvSpPr>
          <p:cNvPr id="6" name="Subtitle 3"/>
          <p:cNvSpPr txBox="1">
            <a:spLocks/>
          </p:cNvSpPr>
          <p:nvPr/>
        </p:nvSpPr>
        <p:spPr>
          <a:xfrm>
            <a:off x="762000" y="1447800"/>
            <a:ext cx="7881528"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startAt="5"/>
            </a:pPr>
            <a:r>
              <a:rPr lang="en-US" altLang="en-US" sz="3200" dirty="0" smtClean="0"/>
              <a:t>Some </a:t>
            </a:r>
            <a:r>
              <a:rPr lang="en-US" altLang="en-US" sz="3200" dirty="0"/>
              <a:t>senior position salaries in municipal government can exceed $100,000 a year</a:t>
            </a:r>
            <a:endParaRPr lang="en-CA" sz="3200" dirty="0"/>
          </a:p>
          <a:p>
            <a:pPr marL="0" indent="0">
              <a:buNone/>
            </a:pPr>
            <a:endParaRPr lang="en-US" altLang="en-US" sz="3200" dirty="0" smtClean="0"/>
          </a:p>
        </p:txBody>
      </p:sp>
    </p:spTree>
    <p:extLst>
      <p:ext uri="{BB962C8B-B14F-4D97-AF65-F5344CB8AC3E}">
        <p14:creationId xmlns:p14="http://schemas.microsoft.com/office/powerpoint/2010/main" val="1884700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5"/>
                                        </p:tgtEl>
                                        <p:attrNameLst>
                                          <p:attrName>ppt_w</p:attrName>
                                        </p:attrNameLst>
                                      </p:cBhvr>
                                      <p:tavLst>
                                        <p:tav tm="0">
                                          <p:val>
                                            <p:strVal val="ppt_w"/>
                                          </p:val>
                                        </p:tav>
                                        <p:tav tm="100000">
                                          <p:val>
                                            <p:fltVal val="0"/>
                                          </p:val>
                                        </p:tav>
                                      </p:tavLst>
                                    </p:anim>
                                    <p:anim calcmode="lin" valueType="num">
                                      <p:cBhvr>
                                        <p:cTn id="7" dur="500"/>
                                        <p:tgtEl>
                                          <p:spTgt spid="55"/>
                                        </p:tgtEl>
                                        <p:attrNameLst>
                                          <p:attrName>ppt_h</p:attrName>
                                        </p:attrNameLst>
                                      </p:cBhvr>
                                      <p:tavLst>
                                        <p:tav tm="0">
                                          <p:val>
                                            <p:strVal val="ppt_h"/>
                                          </p:val>
                                        </p:tav>
                                        <p:tav tm="100000">
                                          <p:val>
                                            <p:fltVal val="0"/>
                                          </p:val>
                                        </p:tav>
                                      </p:tavLst>
                                    </p:anim>
                                    <p:animEffect transition="out" filter="fade">
                                      <p:cBhvr>
                                        <p:cTn id="8" dur="500"/>
                                        <p:tgtEl>
                                          <p:spTgt spid="55"/>
                                        </p:tgtEl>
                                      </p:cBhvr>
                                    </p:animEffect>
                                    <p:set>
                                      <p:cBhvr>
                                        <p:cTn id="9"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True or False?</a:t>
            </a:r>
            <a:endParaRPr lang="en-CA" dirty="0"/>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505200"/>
            <a:ext cx="2236094" cy="2275199"/>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2784" y="3716679"/>
            <a:ext cx="2088232" cy="2187148"/>
          </a:xfrm>
          <a:prstGeom prst="rect">
            <a:avLst/>
          </a:prstGeom>
        </p:spPr>
      </p:pic>
      <p:sp>
        <p:nvSpPr>
          <p:cNvPr id="7" name="Subtitle 3"/>
          <p:cNvSpPr txBox="1">
            <a:spLocks/>
          </p:cNvSpPr>
          <p:nvPr/>
        </p:nvSpPr>
        <p:spPr>
          <a:xfrm>
            <a:off x="729072" y="1447800"/>
            <a:ext cx="7881528" cy="1371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startAt="6"/>
            </a:pPr>
            <a:r>
              <a:rPr lang="en-US" altLang="en-US" sz="3200" dirty="0"/>
              <a:t>People with any type of degree or diploma can work </a:t>
            </a:r>
            <a:r>
              <a:rPr lang="en-US" altLang="en-US" sz="3200" dirty="0" smtClean="0"/>
              <a:t>in municipal government</a:t>
            </a:r>
          </a:p>
        </p:txBody>
      </p:sp>
      <p:sp>
        <p:nvSpPr>
          <p:cNvPr id="6" name="Rounded Rectangle 5"/>
          <p:cNvSpPr/>
          <p:nvPr/>
        </p:nvSpPr>
        <p:spPr>
          <a:xfrm>
            <a:off x="1684588" y="2819400"/>
            <a:ext cx="5785168" cy="1940957"/>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en-GB" sz="3600" dirty="0" smtClean="0">
                <a:latin typeface="Arial" panose="020B0604020202020204" pitchFamily="34" charset="0"/>
                <a:cs typeface="Arial" panose="020B0604020202020204" pitchFamily="34" charset="0"/>
              </a:rPr>
              <a:t>Guess how many full-time </a:t>
            </a:r>
          </a:p>
          <a:p>
            <a:pPr algn="ctr"/>
            <a:r>
              <a:rPr lang="en-GB" sz="3600" dirty="0" smtClean="0">
                <a:latin typeface="Arial" panose="020B0604020202020204" pitchFamily="34" charset="0"/>
                <a:cs typeface="Arial" panose="020B0604020202020204" pitchFamily="34" charset="0"/>
              </a:rPr>
              <a:t>positions are available </a:t>
            </a:r>
          </a:p>
          <a:p>
            <a:pPr algn="ctr"/>
            <a:r>
              <a:rPr lang="en-GB" sz="3600" dirty="0" smtClean="0">
                <a:latin typeface="Arial" panose="020B0604020202020204" pitchFamily="34" charset="0"/>
                <a:cs typeface="Arial" panose="020B0604020202020204" pitchFamily="34" charset="0"/>
              </a:rPr>
              <a:t>in municipal government?</a:t>
            </a:r>
            <a:endParaRPr lang="en-CA" sz="3600" dirty="0">
              <a:latin typeface="Arial" panose="020B0604020202020204" pitchFamily="34" charset="0"/>
              <a:cs typeface="Arial" panose="020B0604020202020204" pitchFamily="34" charset="0"/>
            </a:endParaRPr>
          </a:p>
        </p:txBody>
      </p:sp>
      <p:sp>
        <p:nvSpPr>
          <p:cNvPr id="4" name="Rectangle 3"/>
          <p:cNvSpPr/>
          <p:nvPr/>
        </p:nvSpPr>
        <p:spPr>
          <a:xfrm>
            <a:off x="1066800" y="2362200"/>
            <a:ext cx="7010400" cy="32368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6600" b="1" dirty="0">
                <a:latin typeface="Arial" panose="020B0604020202020204" pitchFamily="34" charset="0"/>
                <a:cs typeface="Arial" panose="020B0604020202020204" pitchFamily="34" charset="0"/>
              </a:rPr>
              <a:t>45,900</a:t>
            </a:r>
          </a:p>
          <a:p>
            <a:pPr algn="ctr"/>
            <a:endParaRPr lang="en-CA" dirty="0"/>
          </a:p>
        </p:txBody>
      </p:sp>
    </p:spTree>
    <p:extLst>
      <p:ext uri="{BB962C8B-B14F-4D97-AF65-F5344CB8AC3E}">
        <p14:creationId xmlns:p14="http://schemas.microsoft.com/office/powerpoint/2010/main" val="189407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5"/>
                                        </p:tgtEl>
                                        <p:attrNameLst>
                                          <p:attrName>ppt_w</p:attrName>
                                        </p:attrNameLst>
                                      </p:cBhvr>
                                      <p:tavLst>
                                        <p:tav tm="0">
                                          <p:val>
                                            <p:strVal val="ppt_w"/>
                                          </p:val>
                                        </p:tav>
                                        <p:tav tm="100000">
                                          <p:val>
                                            <p:fltVal val="0"/>
                                          </p:val>
                                        </p:tav>
                                      </p:tavLst>
                                    </p:anim>
                                    <p:anim calcmode="lin" valueType="num">
                                      <p:cBhvr>
                                        <p:cTn id="7" dur="500"/>
                                        <p:tgtEl>
                                          <p:spTgt spid="55"/>
                                        </p:tgtEl>
                                        <p:attrNameLst>
                                          <p:attrName>ppt_h</p:attrName>
                                        </p:attrNameLst>
                                      </p:cBhvr>
                                      <p:tavLst>
                                        <p:tav tm="0">
                                          <p:val>
                                            <p:strVal val="ppt_h"/>
                                          </p:val>
                                        </p:tav>
                                        <p:tav tm="100000">
                                          <p:val>
                                            <p:fltVal val="0"/>
                                          </p:val>
                                        </p:tav>
                                      </p:tavLst>
                                    </p:anim>
                                    <p:animEffect transition="out" filter="fade">
                                      <p:cBhvr>
                                        <p:cTn id="8" dur="500"/>
                                        <p:tgtEl>
                                          <p:spTgt spid="55"/>
                                        </p:tgtEl>
                                      </p:cBhvr>
                                    </p:animEffect>
                                    <p:set>
                                      <p:cBhvr>
                                        <p:cTn id="9" dur="1" fill="hold">
                                          <p:stCondLst>
                                            <p:cond delay="499"/>
                                          </p:stCondLst>
                                        </p:cTn>
                                        <p:tgtEl>
                                          <p:spTgt spid="5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4"/>
                                        </p:tgtEl>
                                      </p:cBhvr>
                                    </p:animEffect>
                                    <p:set>
                                      <p:cBhvr>
                                        <p:cTn id="20" dur="1" fill="hold">
                                          <p:stCondLst>
                                            <p:cond delay="499"/>
                                          </p:stCondLst>
                                        </p:cTn>
                                        <p:tgtEl>
                                          <p:spTgt spid="5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Working in Municipal Government </a:t>
            </a:r>
            <a:endParaRPr lang="en-CA" dirty="0"/>
          </a:p>
        </p:txBody>
      </p:sp>
      <p:sp>
        <p:nvSpPr>
          <p:cNvPr id="5" name="Subtitle 4"/>
          <p:cNvSpPr>
            <a:spLocks noGrp="1"/>
          </p:cNvSpPr>
          <p:nvPr>
            <p:ph type="subTitle" idx="1"/>
          </p:nvPr>
        </p:nvSpPr>
        <p:spPr/>
        <p:txBody>
          <a:bodyPr/>
          <a:lstStyle/>
          <a:p>
            <a:r>
              <a:rPr lang="en-US" dirty="0"/>
              <a:t>Staff Roles and Responsibilities</a:t>
            </a:r>
          </a:p>
        </p:txBody>
      </p:sp>
    </p:spTree>
    <p:extLst>
      <p:ext uri="{BB962C8B-B14F-4D97-AF65-F5344CB8AC3E}">
        <p14:creationId xmlns:p14="http://schemas.microsoft.com/office/powerpoint/2010/main" val="26070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Career Opportunities</a:t>
            </a:r>
            <a:endParaRPr lang="en-CA" dirty="0"/>
          </a:p>
        </p:txBody>
      </p:sp>
      <p:sp>
        <p:nvSpPr>
          <p:cNvPr id="3" name="Rounded Rectangle 2"/>
          <p:cNvSpPr/>
          <p:nvPr/>
        </p:nvSpPr>
        <p:spPr>
          <a:xfrm>
            <a:off x="685800" y="1295400"/>
            <a:ext cx="587623" cy="5364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2400" b="1" dirty="0" smtClean="0">
                <a:latin typeface="Arial" panose="020B0604020202020204" pitchFamily="34" charset="0"/>
                <a:cs typeface="Arial" panose="020B0604020202020204" pitchFamily="34" charset="0"/>
              </a:rPr>
              <a:t>A</a:t>
            </a:r>
          </a:p>
          <a:p>
            <a:pPr algn="ctr"/>
            <a:r>
              <a:rPr lang="en-US" altLang="en-US" sz="2400" b="1" dirty="0" smtClean="0">
                <a:latin typeface="Arial" panose="020B0604020202020204" pitchFamily="34" charset="0"/>
                <a:cs typeface="Arial" panose="020B0604020202020204" pitchFamily="34" charset="0"/>
              </a:rPr>
              <a:t>D</a:t>
            </a:r>
          </a:p>
          <a:p>
            <a:pPr algn="ctr"/>
            <a:r>
              <a:rPr lang="en-US" altLang="en-US" sz="2400" b="1" dirty="0" smtClean="0">
                <a:latin typeface="Arial" panose="020B0604020202020204" pitchFamily="34" charset="0"/>
                <a:cs typeface="Arial" panose="020B0604020202020204" pitchFamily="34" charset="0"/>
              </a:rPr>
              <a:t>M</a:t>
            </a:r>
          </a:p>
          <a:p>
            <a:pPr algn="ctr"/>
            <a:r>
              <a:rPr lang="en-US" altLang="en-US" sz="2400" b="1" dirty="0" smtClean="0">
                <a:latin typeface="Arial" panose="020B0604020202020204" pitchFamily="34" charset="0"/>
                <a:cs typeface="Arial" panose="020B0604020202020204" pitchFamily="34" charset="0"/>
              </a:rPr>
              <a:t>I</a:t>
            </a:r>
          </a:p>
          <a:p>
            <a:pPr algn="ctr"/>
            <a:r>
              <a:rPr lang="en-US" altLang="en-US" sz="2400" b="1" dirty="0" smtClean="0">
                <a:latin typeface="Arial" panose="020B0604020202020204" pitchFamily="34" charset="0"/>
                <a:cs typeface="Arial" panose="020B0604020202020204" pitchFamily="34" charset="0"/>
              </a:rPr>
              <a:t>N</a:t>
            </a:r>
          </a:p>
          <a:p>
            <a:pPr algn="ctr"/>
            <a:r>
              <a:rPr lang="en-US" altLang="en-US" sz="2400" b="1" dirty="0" smtClean="0">
                <a:latin typeface="Arial" panose="020B0604020202020204" pitchFamily="34" charset="0"/>
                <a:cs typeface="Arial" panose="020B0604020202020204" pitchFamily="34" charset="0"/>
              </a:rPr>
              <a:t>I</a:t>
            </a:r>
          </a:p>
          <a:p>
            <a:pPr algn="ctr"/>
            <a:r>
              <a:rPr lang="en-US" altLang="en-US" sz="2400" b="1" dirty="0" smtClean="0">
                <a:latin typeface="Arial" panose="020B0604020202020204" pitchFamily="34" charset="0"/>
                <a:cs typeface="Arial" panose="020B0604020202020204" pitchFamily="34" charset="0"/>
              </a:rPr>
              <a:t>S</a:t>
            </a:r>
          </a:p>
          <a:p>
            <a:pPr algn="ctr"/>
            <a:r>
              <a:rPr lang="en-US" altLang="en-US" sz="2400" b="1" dirty="0" smtClean="0">
                <a:latin typeface="Arial" panose="020B0604020202020204" pitchFamily="34" charset="0"/>
                <a:cs typeface="Arial" panose="020B0604020202020204" pitchFamily="34" charset="0"/>
              </a:rPr>
              <a:t>T</a:t>
            </a:r>
          </a:p>
          <a:p>
            <a:pPr algn="ctr"/>
            <a:r>
              <a:rPr lang="en-US" altLang="en-US" sz="2400" b="1" dirty="0" smtClean="0">
                <a:latin typeface="Arial" panose="020B0604020202020204" pitchFamily="34" charset="0"/>
                <a:cs typeface="Arial" panose="020B0604020202020204" pitchFamily="34" charset="0"/>
              </a:rPr>
              <a:t>R</a:t>
            </a:r>
          </a:p>
          <a:p>
            <a:pPr algn="ctr"/>
            <a:r>
              <a:rPr lang="en-US" altLang="en-US" sz="2400" b="1" dirty="0" smtClean="0">
                <a:latin typeface="Arial" panose="020B0604020202020204" pitchFamily="34" charset="0"/>
                <a:cs typeface="Arial" panose="020B0604020202020204" pitchFamily="34" charset="0"/>
              </a:rPr>
              <a:t>A</a:t>
            </a:r>
          </a:p>
          <a:p>
            <a:pPr algn="ctr"/>
            <a:r>
              <a:rPr lang="en-US" altLang="en-US" sz="2400" b="1" dirty="0" smtClean="0">
                <a:latin typeface="Arial" panose="020B0604020202020204" pitchFamily="34" charset="0"/>
                <a:cs typeface="Arial" panose="020B0604020202020204" pitchFamily="34" charset="0"/>
              </a:rPr>
              <a:t>T</a:t>
            </a:r>
          </a:p>
          <a:p>
            <a:pPr algn="ctr"/>
            <a:r>
              <a:rPr lang="en-US" altLang="en-US" sz="2400" b="1" dirty="0" smtClean="0">
                <a:latin typeface="Arial" panose="020B0604020202020204" pitchFamily="34" charset="0"/>
                <a:cs typeface="Arial" panose="020B0604020202020204" pitchFamily="34" charset="0"/>
              </a:rPr>
              <a:t>I</a:t>
            </a:r>
          </a:p>
          <a:p>
            <a:pPr algn="ctr"/>
            <a:r>
              <a:rPr lang="en-US" altLang="en-US" sz="2400" b="1" dirty="0" smtClean="0">
                <a:latin typeface="Arial" panose="020B0604020202020204" pitchFamily="34" charset="0"/>
                <a:cs typeface="Arial" panose="020B0604020202020204" pitchFamily="34" charset="0"/>
              </a:rPr>
              <a:t>O</a:t>
            </a:r>
          </a:p>
          <a:p>
            <a:pPr algn="ctr"/>
            <a:r>
              <a:rPr lang="en-US" altLang="en-US" sz="2400" b="1" dirty="0" smtClean="0">
                <a:latin typeface="Arial" panose="020B0604020202020204" pitchFamily="34" charset="0"/>
                <a:cs typeface="Arial" panose="020B0604020202020204" pitchFamily="34" charset="0"/>
              </a:rPr>
              <a:t>N</a:t>
            </a:r>
            <a:endParaRPr lang="en-US" altLang="en-US" b="1" dirty="0">
              <a:latin typeface="Arial" panose="020B0604020202020204" pitchFamily="34" charset="0"/>
              <a:cs typeface="Arial" panose="020B0604020202020204" pitchFamily="34" charset="0"/>
            </a:endParaRPr>
          </a:p>
        </p:txBody>
      </p:sp>
      <p:sp>
        <p:nvSpPr>
          <p:cNvPr id="8" name="Rounded Rectangle 7"/>
          <p:cNvSpPr/>
          <p:nvPr/>
        </p:nvSpPr>
        <p:spPr>
          <a:xfrm>
            <a:off x="3137381" y="1828800"/>
            <a:ext cx="4284315"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Chief Administrative Officer</a:t>
            </a:r>
            <a:endParaRPr lang="en-US" altLang="en-US" b="1" dirty="0">
              <a:latin typeface="Arial" panose="020B0604020202020204" pitchFamily="34" charset="0"/>
              <a:cs typeface="Arial" panose="020B0604020202020204" pitchFamily="34" charset="0"/>
            </a:endParaRPr>
          </a:p>
        </p:txBody>
      </p:sp>
      <p:sp>
        <p:nvSpPr>
          <p:cNvPr id="9" name="Rounded Rectangle 8"/>
          <p:cNvSpPr/>
          <p:nvPr/>
        </p:nvSpPr>
        <p:spPr>
          <a:xfrm>
            <a:off x="3137381" y="4887642"/>
            <a:ext cx="4397804"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Administrative Support Staff</a:t>
            </a:r>
            <a:endParaRPr lang="en-US" altLang="en-US" b="1" dirty="0">
              <a:latin typeface="Arial" panose="020B0604020202020204" pitchFamily="34" charset="0"/>
              <a:cs typeface="Arial" panose="020B0604020202020204" pitchFamily="34" charset="0"/>
            </a:endParaRPr>
          </a:p>
        </p:txBody>
      </p:sp>
      <p:sp>
        <p:nvSpPr>
          <p:cNvPr id="10" name="Rounded Rectangle 9"/>
          <p:cNvSpPr/>
          <p:nvPr/>
        </p:nvSpPr>
        <p:spPr>
          <a:xfrm>
            <a:off x="3129515" y="5633495"/>
            <a:ext cx="4795957"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Economic Development Officer</a:t>
            </a:r>
            <a:endParaRPr lang="en-US" altLang="en-US" b="1" dirty="0">
              <a:latin typeface="Arial" panose="020B0604020202020204" pitchFamily="34" charset="0"/>
              <a:cs typeface="Arial" panose="020B0604020202020204" pitchFamily="34" charset="0"/>
            </a:endParaRPr>
          </a:p>
        </p:txBody>
      </p:sp>
      <p:sp>
        <p:nvSpPr>
          <p:cNvPr id="11" name="Rounded Rectangle 10"/>
          <p:cNvSpPr/>
          <p:nvPr/>
        </p:nvSpPr>
        <p:spPr>
          <a:xfrm>
            <a:off x="3137381" y="4133365"/>
            <a:ext cx="1294049"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Lawyer</a:t>
            </a:r>
            <a:endParaRPr lang="en-US" altLang="en-US" b="1" dirty="0">
              <a:latin typeface="Arial" panose="020B0604020202020204" pitchFamily="34" charset="0"/>
              <a:cs typeface="Arial" panose="020B0604020202020204" pitchFamily="34" charset="0"/>
            </a:endParaRPr>
          </a:p>
        </p:txBody>
      </p:sp>
      <p:sp>
        <p:nvSpPr>
          <p:cNvPr id="12" name="Rounded Rectangle 11"/>
          <p:cNvSpPr/>
          <p:nvPr/>
        </p:nvSpPr>
        <p:spPr>
          <a:xfrm>
            <a:off x="3144832" y="3364145"/>
            <a:ext cx="2766157"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Business Analyst</a:t>
            </a:r>
            <a:endParaRPr lang="en-US" altLang="en-US" b="1" dirty="0">
              <a:latin typeface="Arial" panose="020B0604020202020204" pitchFamily="34" charset="0"/>
              <a:cs typeface="Arial" panose="020B0604020202020204" pitchFamily="34" charset="0"/>
            </a:endParaRPr>
          </a:p>
        </p:txBody>
      </p:sp>
      <p:sp>
        <p:nvSpPr>
          <p:cNvPr id="13" name="Rounded Rectangle 12"/>
          <p:cNvSpPr/>
          <p:nvPr/>
        </p:nvSpPr>
        <p:spPr>
          <a:xfrm>
            <a:off x="3130544" y="2609212"/>
            <a:ext cx="3794102"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Communications Officer</a:t>
            </a:r>
            <a:endParaRPr lang="en-US" altLang="en-US" b="1" dirty="0">
              <a:latin typeface="Arial" panose="020B0604020202020204" pitchFamily="34" charset="0"/>
              <a:cs typeface="Arial" panose="020B0604020202020204" pitchFamily="34" charset="0"/>
            </a:endParaRPr>
          </a:p>
        </p:txBody>
      </p:sp>
      <p:cxnSp>
        <p:nvCxnSpPr>
          <p:cNvPr id="15" name="Straight Arrow Connector 14"/>
          <p:cNvCxnSpPr/>
          <p:nvPr/>
        </p:nvCxnSpPr>
        <p:spPr>
          <a:xfrm>
            <a:off x="1272484" y="2084189"/>
            <a:ext cx="1857031"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p:cNvCxnSpPr/>
          <p:nvPr/>
        </p:nvCxnSpPr>
        <p:spPr>
          <a:xfrm>
            <a:off x="1273419" y="2846702"/>
            <a:ext cx="1857031"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p:cNvCxnSpPr/>
          <p:nvPr/>
        </p:nvCxnSpPr>
        <p:spPr>
          <a:xfrm>
            <a:off x="1287801" y="3619534"/>
            <a:ext cx="1857031"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p:cNvCxnSpPr/>
          <p:nvPr/>
        </p:nvCxnSpPr>
        <p:spPr>
          <a:xfrm>
            <a:off x="1272484" y="4384017"/>
            <a:ext cx="1857031"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p:nvPr/>
        </p:nvCxnSpPr>
        <p:spPr>
          <a:xfrm>
            <a:off x="1272484" y="5148500"/>
            <a:ext cx="1857031"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p:cNvCxnSpPr/>
          <p:nvPr/>
        </p:nvCxnSpPr>
        <p:spPr>
          <a:xfrm>
            <a:off x="1272484" y="5912983"/>
            <a:ext cx="1857031"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1065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Career Opportunities</a:t>
            </a:r>
            <a:endParaRPr lang="en-CA" dirty="0"/>
          </a:p>
        </p:txBody>
      </p:sp>
      <p:sp>
        <p:nvSpPr>
          <p:cNvPr id="16" name="Rounded Rectangle 15"/>
          <p:cNvSpPr/>
          <p:nvPr/>
        </p:nvSpPr>
        <p:spPr>
          <a:xfrm>
            <a:off x="609600" y="2162683"/>
            <a:ext cx="2701302" cy="1328023"/>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2400" b="1" dirty="0" smtClean="0">
                <a:latin typeface="Arial" panose="020B0604020202020204" pitchFamily="34" charset="0"/>
                <a:cs typeface="Arial" panose="020B0604020202020204" pitchFamily="34" charset="0"/>
              </a:rPr>
              <a:t>HUMAN RESOURCE SERVICES</a:t>
            </a:r>
          </a:p>
        </p:txBody>
      </p:sp>
      <p:cxnSp>
        <p:nvCxnSpPr>
          <p:cNvPr id="25" name="Straight Arrow Connector 24"/>
          <p:cNvCxnSpPr/>
          <p:nvPr/>
        </p:nvCxnSpPr>
        <p:spPr>
          <a:xfrm flipV="1">
            <a:off x="3310902" y="1907295"/>
            <a:ext cx="657874" cy="37870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a:off x="3314505" y="2650988"/>
            <a:ext cx="620689" cy="914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p:cNvCxnSpPr>
            <a:endCxn id="30" idx="1"/>
          </p:cNvCxnSpPr>
          <p:nvPr/>
        </p:nvCxnSpPr>
        <p:spPr>
          <a:xfrm>
            <a:off x="3310902" y="2930234"/>
            <a:ext cx="645203" cy="50274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Rounded Rectangle 27"/>
          <p:cNvSpPr/>
          <p:nvPr/>
        </p:nvSpPr>
        <p:spPr>
          <a:xfrm>
            <a:off x="3935194" y="2413905"/>
            <a:ext cx="4217956"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Human Resource Assistant</a:t>
            </a:r>
            <a:endParaRPr lang="en-US" altLang="en-US" b="1" dirty="0">
              <a:latin typeface="Arial" panose="020B0604020202020204" pitchFamily="34" charset="0"/>
              <a:cs typeface="Arial" panose="020B0604020202020204" pitchFamily="34" charset="0"/>
            </a:endParaRPr>
          </a:p>
        </p:txBody>
      </p:sp>
      <p:sp>
        <p:nvSpPr>
          <p:cNvPr id="29" name="Rounded Rectangle 28"/>
          <p:cNvSpPr/>
          <p:nvPr/>
        </p:nvSpPr>
        <p:spPr>
          <a:xfrm>
            <a:off x="3968776" y="1607616"/>
            <a:ext cx="4022311"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Human Resource Director</a:t>
            </a:r>
            <a:endParaRPr lang="en-US" altLang="en-US" b="1" dirty="0">
              <a:latin typeface="Arial" panose="020B0604020202020204" pitchFamily="34" charset="0"/>
              <a:cs typeface="Arial" panose="020B0604020202020204" pitchFamily="34" charset="0"/>
            </a:endParaRPr>
          </a:p>
        </p:txBody>
      </p:sp>
      <p:sp>
        <p:nvSpPr>
          <p:cNvPr id="30" name="Rounded Rectangle 29"/>
          <p:cNvSpPr/>
          <p:nvPr/>
        </p:nvSpPr>
        <p:spPr>
          <a:xfrm>
            <a:off x="3956105" y="3177589"/>
            <a:ext cx="5035495"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Payroll and Benefits Coordinator</a:t>
            </a:r>
            <a:endParaRPr lang="en-US" altLang="en-US" b="1" dirty="0">
              <a:latin typeface="Arial" panose="020B0604020202020204" pitchFamily="34" charset="0"/>
              <a:cs typeface="Arial" panose="020B0604020202020204" pitchFamily="34" charset="0"/>
            </a:endParaRPr>
          </a:p>
        </p:txBody>
      </p:sp>
      <p:sp>
        <p:nvSpPr>
          <p:cNvPr id="23" name="Rounded Rectangle 22"/>
          <p:cNvSpPr/>
          <p:nvPr/>
        </p:nvSpPr>
        <p:spPr>
          <a:xfrm>
            <a:off x="1019535" y="4930378"/>
            <a:ext cx="2145935" cy="919401"/>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2400" b="1" dirty="0" smtClean="0">
                <a:latin typeface="Arial" panose="020B0604020202020204" pitchFamily="34" charset="0"/>
                <a:cs typeface="Arial" panose="020B0604020202020204" pitchFamily="34" charset="0"/>
              </a:rPr>
              <a:t>PUBLIC </a:t>
            </a:r>
          </a:p>
          <a:p>
            <a:pPr algn="ctr"/>
            <a:r>
              <a:rPr lang="en-US" altLang="en-US" sz="2400" b="1" dirty="0" smtClean="0">
                <a:latin typeface="Arial" panose="020B0604020202020204" pitchFamily="34" charset="0"/>
                <a:cs typeface="Arial" panose="020B0604020202020204" pitchFamily="34" charset="0"/>
              </a:rPr>
              <a:t>WORKS</a:t>
            </a:r>
          </a:p>
        </p:txBody>
      </p:sp>
      <p:cxnSp>
        <p:nvCxnSpPr>
          <p:cNvPr id="24" name="Straight Arrow Connector 23"/>
          <p:cNvCxnSpPr/>
          <p:nvPr/>
        </p:nvCxnSpPr>
        <p:spPr>
          <a:xfrm flipV="1">
            <a:off x="3165470" y="4800600"/>
            <a:ext cx="769724" cy="38100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p:cNvCxnSpPr>
            <a:stCxn id="23" idx="3"/>
            <a:endCxn id="40" idx="1"/>
          </p:cNvCxnSpPr>
          <p:nvPr/>
        </p:nvCxnSpPr>
        <p:spPr>
          <a:xfrm>
            <a:off x="3165470" y="5390079"/>
            <a:ext cx="769724" cy="4652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p:cNvCxnSpPr/>
          <p:nvPr/>
        </p:nvCxnSpPr>
        <p:spPr>
          <a:xfrm>
            <a:off x="3165470" y="5623746"/>
            <a:ext cx="790565" cy="43261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Rounded Rectangle 39"/>
          <p:cNvSpPr/>
          <p:nvPr/>
        </p:nvSpPr>
        <p:spPr>
          <a:xfrm>
            <a:off x="3935194" y="5181219"/>
            <a:ext cx="1774861"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Electrician</a:t>
            </a:r>
            <a:endParaRPr lang="en-US" altLang="en-US" b="1" dirty="0">
              <a:latin typeface="Arial" panose="020B0604020202020204" pitchFamily="34" charset="0"/>
              <a:cs typeface="Arial" panose="020B0604020202020204" pitchFamily="34" charset="0"/>
            </a:endParaRPr>
          </a:p>
        </p:txBody>
      </p:sp>
      <p:sp>
        <p:nvSpPr>
          <p:cNvPr id="41" name="Rounded Rectangle 40"/>
          <p:cNvSpPr/>
          <p:nvPr/>
        </p:nvSpPr>
        <p:spPr>
          <a:xfrm>
            <a:off x="3971639" y="5817227"/>
            <a:ext cx="1544273"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Engineer</a:t>
            </a:r>
            <a:endParaRPr lang="en-US" altLang="en-US" b="1" dirty="0">
              <a:latin typeface="Arial" panose="020B0604020202020204" pitchFamily="34" charset="0"/>
              <a:cs typeface="Arial" panose="020B0604020202020204" pitchFamily="34" charset="0"/>
            </a:endParaRPr>
          </a:p>
        </p:txBody>
      </p:sp>
      <p:sp>
        <p:nvSpPr>
          <p:cNvPr id="42" name="Rounded Rectangle 41"/>
          <p:cNvSpPr/>
          <p:nvPr/>
        </p:nvSpPr>
        <p:spPr>
          <a:xfrm>
            <a:off x="3956035" y="4545211"/>
            <a:ext cx="2604500"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Grader Operator</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0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Career Opportunities</a:t>
            </a:r>
            <a:endParaRPr lang="en-CA" dirty="0"/>
          </a:p>
        </p:txBody>
      </p:sp>
      <p:sp>
        <p:nvSpPr>
          <p:cNvPr id="16" name="Rounded Rectangle 15"/>
          <p:cNvSpPr/>
          <p:nvPr/>
        </p:nvSpPr>
        <p:spPr>
          <a:xfrm>
            <a:off x="1066800" y="2047788"/>
            <a:ext cx="2667000" cy="919401"/>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2400" b="1" dirty="0" smtClean="0">
                <a:latin typeface="Arial" panose="020B0604020202020204" pitchFamily="34" charset="0"/>
                <a:cs typeface="Arial" panose="020B0604020202020204" pitchFamily="34" charset="0"/>
              </a:rPr>
              <a:t>LAND-USE PLANNING</a:t>
            </a:r>
          </a:p>
        </p:txBody>
      </p:sp>
      <p:sp>
        <p:nvSpPr>
          <p:cNvPr id="28" name="Rounded Rectangle 27"/>
          <p:cNvSpPr/>
          <p:nvPr/>
        </p:nvSpPr>
        <p:spPr>
          <a:xfrm>
            <a:off x="4850210" y="2199128"/>
            <a:ext cx="2583460"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GIS Coordinator</a:t>
            </a:r>
            <a:endParaRPr lang="en-US" altLang="en-US" b="1" dirty="0">
              <a:latin typeface="Arial" panose="020B0604020202020204" pitchFamily="34" charset="0"/>
              <a:cs typeface="Arial" panose="020B0604020202020204" pitchFamily="34" charset="0"/>
            </a:endParaRPr>
          </a:p>
        </p:txBody>
      </p:sp>
      <p:sp>
        <p:nvSpPr>
          <p:cNvPr id="29" name="Rounded Rectangle 28"/>
          <p:cNvSpPr/>
          <p:nvPr/>
        </p:nvSpPr>
        <p:spPr>
          <a:xfrm>
            <a:off x="4852670" y="1575633"/>
            <a:ext cx="1351280"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Planner</a:t>
            </a:r>
            <a:endParaRPr lang="en-US" altLang="en-US" b="1" dirty="0">
              <a:latin typeface="Arial" panose="020B0604020202020204" pitchFamily="34" charset="0"/>
              <a:cs typeface="Arial" panose="020B0604020202020204" pitchFamily="34" charset="0"/>
            </a:endParaRPr>
          </a:p>
        </p:txBody>
      </p:sp>
      <p:sp>
        <p:nvSpPr>
          <p:cNvPr id="23" name="Rounded Rectangle 22"/>
          <p:cNvSpPr/>
          <p:nvPr/>
        </p:nvSpPr>
        <p:spPr>
          <a:xfrm>
            <a:off x="1066800" y="4698179"/>
            <a:ext cx="2667000" cy="919401"/>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2400" b="1" dirty="0" smtClean="0">
                <a:latin typeface="Arial" panose="020B0604020202020204" pitchFamily="34" charset="0"/>
                <a:cs typeface="Arial" panose="020B0604020202020204" pitchFamily="34" charset="0"/>
              </a:rPr>
              <a:t>PROTECTIVE </a:t>
            </a:r>
          </a:p>
          <a:p>
            <a:pPr algn="ctr"/>
            <a:r>
              <a:rPr lang="en-US" altLang="en-US" sz="2400" b="1" dirty="0" smtClean="0">
                <a:latin typeface="Arial" panose="020B0604020202020204" pitchFamily="34" charset="0"/>
                <a:cs typeface="Arial" panose="020B0604020202020204" pitchFamily="34" charset="0"/>
              </a:rPr>
              <a:t>SERVICES</a:t>
            </a:r>
          </a:p>
        </p:txBody>
      </p:sp>
      <p:sp>
        <p:nvSpPr>
          <p:cNvPr id="40" name="Rounded Rectangle 39"/>
          <p:cNvSpPr/>
          <p:nvPr/>
        </p:nvSpPr>
        <p:spPr>
          <a:xfrm rot="21584121">
            <a:off x="4847589" y="5897261"/>
            <a:ext cx="1776494"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altLang="en-US" sz="2400" b="1" dirty="0" smtClean="0">
                <a:latin typeface="Arial" panose="020B0604020202020204" pitchFamily="34" charset="0"/>
                <a:cs typeface="Arial" panose="020B0604020202020204" pitchFamily="34" charset="0"/>
              </a:rPr>
              <a:t>Paramedic</a:t>
            </a:r>
            <a:endParaRPr lang="en-US" altLang="en-US" b="1" dirty="0">
              <a:latin typeface="Arial" panose="020B0604020202020204" pitchFamily="34" charset="0"/>
              <a:cs typeface="Arial" panose="020B0604020202020204" pitchFamily="34" charset="0"/>
            </a:endParaRPr>
          </a:p>
        </p:txBody>
      </p:sp>
      <p:sp>
        <p:nvSpPr>
          <p:cNvPr id="41" name="Rounded Rectangle 40"/>
          <p:cNvSpPr/>
          <p:nvPr/>
        </p:nvSpPr>
        <p:spPr>
          <a:xfrm rot="21584121">
            <a:off x="4847588" y="4684228"/>
            <a:ext cx="2193167"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Bylaw Officer</a:t>
            </a:r>
            <a:endParaRPr lang="en-US" altLang="en-US" b="1" dirty="0">
              <a:latin typeface="Arial" panose="020B0604020202020204" pitchFamily="34" charset="0"/>
              <a:cs typeface="Arial" panose="020B0604020202020204" pitchFamily="34" charset="0"/>
            </a:endParaRPr>
          </a:p>
        </p:txBody>
      </p:sp>
      <p:sp>
        <p:nvSpPr>
          <p:cNvPr id="42" name="Rounded Rectangle 41"/>
          <p:cNvSpPr/>
          <p:nvPr/>
        </p:nvSpPr>
        <p:spPr>
          <a:xfrm rot="21584121">
            <a:off x="4847590" y="5296849"/>
            <a:ext cx="1825516"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altLang="en-US" sz="2400" b="1" dirty="0" smtClean="0">
                <a:latin typeface="Arial" panose="020B0604020202020204" pitchFamily="34" charset="0"/>
                <a:cs typeface="Arial" panose="020B0604020202020204" pitchFamily="34" charset="0"/>
              </a:rPr>
              <a:t>Firefighter </a:t>
            </a:r>
            <a:endParaRPr lang="en-US" altLang="en-US" b="1" dirty="0">
              <a:latin typeface="Arial" panose="020B0604020202020204" pitchFamily="34" charset="0"/>
              <a:cs typeface="Arial" panose="020B0604020202020204" pitchFamily="34" charset="0"/>
            </a:endParaRPr>
          </a:p>
        </p:txBody>
      </p:sp>
      <p:sp>
        <p:nvSpPr>
          <p:cNvPr id="17" name="Rounded Rectangle 16"/>
          <p:cNvSpPr/>
          <p:nvPr/>
        </p:nvSpPr>
        <p:spPr>
          <a:xfrm>
            <a:off x="4850210" y="2835719"/>
            <a:ext cx="3226006"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Development Officer</a:t>
            </a:r>
            <a:endParaRPr lang="en-US" altLang="en-US" b="1" dirty="0">
              <a:latin typeface="Arial" panose="020B0604020202020204" pitchFamily="34" charset="0"/>
              <a:cs typeface="Arial" panose="020B0604020202020204" pitchFamily="34" charset="0"/>
            </a:endParaRPr>
          </a:p>
        </p:txBody>
      </p:sp>
      <p:sp>
        <p:nvSpPr>
          <p:cNvPr id="21" name="Rounded Rectangle 20"/>
          <p:cNvSpPr/>
          <p:nvPr/>
        </p:nvSpPr>
        <p:spPr>
          <a:xfrm rot="21584121">
            <a:off x="4851377" y="4044689"/>
            <a:ext cx="2296110"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altLang="en-US" sz="2400" b="1" dirty="0" smtClean="0">
                <a:latin typeface="Arial" panose="020B0604020202020204" pitchFamily="34" charset="0"/>
                <a:cs typeface="Arial" panose="020B0604020202020204" pitchFamily="34" charset="0"/>
              </a:rPr>
              <a:t>Police Officer </a:t>
            </a:r>
            <a:endParaRPr lang="en-US" altLang="en-US" b="1" dirty="0">
              <a:latin typeface="Arial" panose="020B0604020202020204" pitchFamily="34" charset="0"/>
              <a:cs typeface="Arial" panose="020B0604020202020204" pitchFamily="34" charset="0"/>
            </a:endParaRPr>
          </a:p>
        </p:txBody>
      </p:sp>
      <p:cxnSp>
        <p:nvCxnSpPr>
          <p:cNvPr id="31" name="Straight Arrow Connector 30"/>
          <p:cNvCxnSpPr>
            <a:endCxn id="29" idx="1"/>
          </p:cNvCxnSpPr>
          <p:nvPr/>
        </p:nvCxnSpPr>
        <p:spPr>
          <a:xfrm flipV="1">
            <a:off x="3733800" y="1831022"/>
            <a:ext cx="1118870" cy="46879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p:cNvCxnSpPr/>
          <p:nvPr/>
        </p:nvCxnSpPr>
        <p:spPr>
          <a:xfrm flipV="1">
            <a:off x="3733800" y="2514600"/>
            <a:ext cx="1095473" cy="467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p:cNvCxnSpPr>
            <a:endCxn id="17" idx="1"/>
          </p:cNvCxnSpPr>
          <p:nvPr/>
        </p:nvCxnSpPr>
        <p:spPr>
          <a:xfrm>
            <a:off x="3750947" y="2788572"/>
            <a:ext cx="1099263" cy="30253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Arrow Connector 46"/>
          <p:cNvCxnSpPr/>
          <p:nvPr/>
        </p:nvCxnSpPr>
        <p:spPr>
          <a:xfrm flipV="1">
            <a:off x="3750947" y="4324678"/>
            <a:ext cx="1100442" cy="59676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Arrow Connector 48"/>
          <p:cNvCxnSpPr>
            <a:endCxn id="41" idx="1"/>
          </p:cNvCxnSpPr>
          <p:nvPr/>
        </p:nvCxnSpPr>
        <p:spPr>
          <a:xfrm flipV="1">
            <a:off x="3750947" y="4944682"/>
            <a:ext cx="1096653" cy="9415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p:nvPr/>
        </p:nvCxnSpPr>
        <p:spPr>
          <a:xfrm>
            <a:off x="3750947" y="5281388"/>
            <a:ext cx="1095472" cy="29233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p:nvPr/>
        </p:nvCxnSpPr>
        <p:spPr>
          <a:xfrm>
            <a:off x="3742959" y="5410200"/>
            <a:ext cx="1086314" cy="75893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905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animBg="1"/>
      <p:bldP spid="41" grpId="0" animBg="1"/>
      <p:bldP spid="42"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Career Opportunities</a:t>
            </a:r>
            <a:endParaRPr lang="en-CA" dirty="0"/>
          </a:p>
        </p:txBody>
      </p:sp>
      <p:sp>
        <p:nvSpPr>
          <p:cNvPr id="16" name="Rounded Rectangle 15"/>
          <p:cNvSpPr/>
          <p:nvPr/>
        </p:nvSpPr>
        <p:spPr>
          <a:xfrm>
            <a:off x="4343400" y="2133600"/>
            <a:ext cx="587623" cy="3449360"/>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2400" b="1" dirty="0" smtClean="0">
                <a:latin typeface="Arial" panose="020B0604020202020204" pitchFamily="34" charset="0"/>
                <a:cs typeface="Arial" panose="020B0604020202020204" pitchFamily="34" charset="0"/>
              </a:rPr>
              <a:t>U</a:t>
            </a:r>
          </a:p>
          <a:p>
            <a:pPr algn="ctr"/>
            <a:r>
              <a:rPr lang="en-US" altLang="en-US" sz="2400" b="1" dirty="0" smtClean="0">
                <a:latin typeface="Arial" panose="020B0604020202020204" pitchFamily="34" charset="0"/>
                <a:cs typeface="Arial" panose="020B0604020202020204" pitchFamily="34" charset="0"/>
              </a:rPr>
              <a:t>T</a:t>
            </a:r>
          </a:p>
          <a:p>
            <a:pPr algn="ctr"/>
            <a:r>
              <a:rPr lang="en-US" altLang="en-US" sz="2400" b="1" dirty="0" smtClean="0">
                <a:latin typeface="Arial" panose="020B0604020202020204" pitchFamily="34" charset="0"/>
                <a:cs typeface="Arial" panose="020B0604020202020204" pitchFamily="34" charset="0"/>
              </a:rPr>
              <a:t>I</a:t>
            </a:r>
          </a:p>
          <a:p>
            <a:pPr algn="ctr"/>
            <a:r>
              <a:rPr lang="en-US" altLang="en-US" sz="2400" b="1" dirty="0" smtClean="0">
                <a:latin typeface="Arial" panose="020B0604020202020204" pitchFamily="34" charset="0"/>
                <a:cs typeface="Arial" panose="020B0604020202020204" pitchFamily="34" charset="0"/>
              </a:rPr>
              <a:t>L</a:t>
            </a:r>
          </a:p>
          <a:p>
            <a:pPr algn="ctr"/>
            <a:r>
              <a:rPr lang="en-US" altLang="en-US" sz="2400" b="1" dirty="0" smtClean="0">
                <a:latin typeface="Arial" panose="020B0604020202020204" pitchFamily="34" charset="0"/>
                <a:cs typeface="Arial" panose="020B0604020202020204" pitchFamily="34" charset="0"/>
              </a:rPr>
              <a:t>I</a:t>
            </a:r>
          </a:p>
          <a:p>
            <a:pPr algn="ctr"/>
            <a:r>
              <a:rPr lang="en-US" altLang="en-US" sz="2400" b="1" dirty="0" smtClean="0">
                <a:latin typeface="Arial" panose="020B0604020202020204" pitchFamily="34" charset="0"/>
                <a:cs typeface="Arial" panose="020B0604020202020204" pitchFamily="34" charset="0"/>
              </a:rPr>
              <a:t>T</a:t>
            </a:r>
          </a:p>
          <a:p>
            <a:pPr algn="ctr"/>
            <a:r>
              <a:rPr lang="en-US" altLang="en-US" sz="2400" b="1" dirty="0" smtClean="0">
                <a:latin typeface="Arial" panose="020B0604020202020204" pitchFamily="34" charset="0"/>
                <a:cs typeface="Arial" panose="020B0604020202020204" pitchFamily="34" charset="0"/>
              </a:rPr>
              <a:t>I</a:t>
            </a:r>
          </a:p>
          <a:p>
            <a:pPr algn="ctr"/>
            <a:r>
              <a:rPr lang="en-US" altLang="en-US" sz="2400" b="1" dirty="0" smtClean="0">
                <a:latin typeface="Arial" panose="020B0604020202020204" pitchFamily="34" charset="0"/>
                <a:cs typeface="Arial" panose="020B0604020202020204" pitchFamily="34" charset="0"/>
              </a:rPr>
              <a:t>E</a:t>
            </a:r>
          </a:p>
          <a:p>
            <a:pPr algn="ctr"/>
            <a:r>
              <a:rPr lang="en-US" altLang="en-US" sz="2400" b="1" dirty="0">
                <a:latin typeface="Arial" panose="020B0604020202020204" pitchFamily="34" charset="0"/>
                <a:cs typeface="Arial" panose="020B0604020202020204" pitchFamily="34" charset="0"/>
              </a:rPr>
              <a:t>S</a:t>
            </a:r>
            <a:endParaRPr lang="en-US" altLang="en-US" sz="2400" b="1" dirty="0" smtClean="0">
              <a:latin typeface="Arial" panose="020B0604020202020204" pitchFamily="34" charset="0"/>
              <a:cs typeface="Arial" panose="020B0604020202020204" pitchFamily="34" charset="0"/>
            </a:endParaRPr>
          </a:p>
        </p:txBody>
      </p:sp>
      <p:sp>
        <p:nvSpPr>
          <p:cNvPr id="28" name="Rounded Rectangle 27"/>
          <p:cNvSpPr/>
          <p:nvPr/>
        </p:nvSpPr>
        <p:spPr>
          <a:xfrm>
            <a:off x="5416284" y="3619774"/>
            <a:ext cx="3282459"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Water Plant Operator</a:t>
            </a:r>
            <a:endParaRPr lang="en-US" altLang="en-US" b="1" dirty="0">
              <a:latin typeface="Arial" panose="020B0604020202020204" pitchFamily="34" charset="0"/>
              <a:cs typeface="Arial" panose="020B0604020202020204" pitchFamily="34" charset="0"/>
            </a:endParaRPr>
          </a:p>
        </p:txBody>
      </p:sp>
      <p:sp>
        <p:nvSpPr>
          <p:cNvPr id="29" name="Rounded Rectangle 28"/>
          <p:cNvSpPr/>
          <p:nvPr/>
        </p:nvSpPr>
        <p:spPr>
          <a:xfrm>
            <a:off x="5410200" y="2871834"/>
            <a:ext cx="2656292"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Refuse Collector</a:t>
            </a:r>
            <a:endParaRPr lang="en-US" altLang="en-US" b="1" dirty="0">
              <a:latin typeface="Arial" panose="020B0604020202020204" pitchFamily="34" charset="0"/>
              <a:cs typeface="Arial" panose="020B0604020202020204" pitchFamily="34" charset="0"/>
            </a:endParaRPr>
          </a:p>
        </p:txBody>
      </p:sp>
      <p:sp>
        <p:nvSpPr>
          <p:cNvPr id="30" name="Rounded Rectangle 29"/>
          <p:cNvSpPr/>
          <p:nvPr/>
        </p:nvSpPr>
        <p:spPr>
          <a:xfrm>
            <a:off x="5410200" y="4381849"/>
            <a:ext cx="3517337"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a:latin typeface="Arial" panose="020B0604020202020204" pitchFamily="34" charset="0"/>
                <a:cs typeface="Arial" panose="020B0604020202020204" pitchFamily="34" charset="0"/>
              </a:rPr>
              <a:t>R</a:t>
            </a:r>
            <a:r>
              <a:rPr lang="en-US" altLang="en-US" sz="2400" b="1" dirty="0" smtClean="0">
                <a:latin typeface="Arial" panose="020B0604020202020204" pitchFamily="34" charset="0"/>
                <a:cs typeface="Arial" panose="020B0604020202020204" pitchFamily="34" charset="0"/>
              </a:rPr>
              <a:t>ecycling Coordinator</a:t>
            </a:r>
            <a:endParaRPr lang="en-US" altLang="en-US" b="1" dirty="0">
              <a:latin typeface="Arial" panose="020B0604020202020204" pitchFamily="34" charset="0"/>
              <a:cs typeface="Arial" panose="020B0604020202020204" pitchFamily="34" charset="0"/>
            </a:endParaRPr>
          </a:p>
        </p:txBody>
      </p:sp>
      <p:sp>
        <p:nvSpPr>
          <p:cNvPr id="41" name="Rounded Rectangle 40"/>
          <p:cNvSpPr/>
          <p:nvPr/>
        </p:nvSpPr>
        <p:spPr>
          <a:xfrm>
            <a:off x="610770" y="2515351"/>
            <a:ext cx="587623" cy="272944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2400" b="1" dirty="0" smtClean="0">
                <a:latin typeface="Arial" panose="020B0604020202020204" pitchFamily="34" charset="0"/>
                <a:cs typeface="Arial" panose="020B0604020202020204" pitchFamily="34" charset="0"/>
              </a:rPr>
              <a:t>F   </a:t>
            </a:r>
          </a:p>
          <a:p>
            <a:pPr algn="ctr"/>
            <a:r>
              <a:rPr lang="en-US" altLang="en-US" sz="2400" b="1" dirty="0" smtClean="0">
                <a:latin typeface="Arial" panose="020B0604020202020204" pitchFamily="34" charset="0"/>
                <a:cs typeface="Arial" panose="020B0604020202020204" pitchFamily="34" charset="0"/>
              </a:rPr>
              <a:t>I</a:t>
            </a:r>
          </a:p>
          <a:p>
            <a:pPr algn="ctr"/>
            <a:r>
              <a:rPr lang="en-US" altLang="en-US" sz="2400" b="1" dirty="0" smtClean="0">
                <a:latin typeface="Arial" panose="020B0604020202020204" pitchFamily="34" charset="0"/>
                <a:cs typeface="Arial" panose="020B0604020202020204" pitchFamily="34" charset="0"/>
              </a:rPr>
              <a:t>N</a:t>
            </a:r>
          </a:p>
          <a:p>
            <a:pPr algn="ctr"/>
            <a:r>
              <a:rPr lang="en-US" altLang="en-US" sz="2400" b="1" dirty="0" smtClean="0">
                <a:latin typeface="Arial" panose="020B0604020202020204" pitchFamily="34" charset="0"/>
                <a:cs typeface="Arial" panose="020B0604020202020204" pitchFamily="34" charset="0"/>
              </a:rPr>
              <a:t>A</a:t>
            </a:r>
          </a:p>
          <a:p>
            <a:pPr algn="ctr"/>
            <a:r>
              <a:rPr lang="en-US" altLang="en-US" sz="2400" b="1" dirty="0" smtClean="0">
                <a:latin typeface="Arial" panose="020B0604020202020204" pitchFamily="34" charset="0"/>
                <a:cs typeface="Arial" panose="020B0604020202020204" pitchFamily="34" charset="0"/>
              </a:rPr>
              <a:t>N</a:t>
            </a:r>
          </a:p>
          <a:p>
            <a:pPr algn="ctr"/>
            <a:r>
              <a:rPr lang="en-US" altLang="en-US" sz="2400" b="1" dirty="0" smtClean="0">
                <a:latin typeface="Arial" panose="020B0604020202020204" pitchFamily="34" charset="0"/>
                <a:cs typeface="Arial" panose="020B0604020202020204" pitchFamily="34" charset="0"/>
              </a:rPr>
              <a:t>C</a:t>
            </a:r>
          </a:p>
          <a:p>
            <a:pPr algn="ctr"/>
            <a:r>
              <a:rPr lang="en-US" altLang="en-US" sz="2400" b="1" dirty="0" smtClean="0">
                <a:latin typeface="Arial" panose="020B0604020202020204" pitchFamily="34" charset="0"/>
                <a:cs typeface="Arial" panose="020B0604020202020204" pitchFamily="34" charset="0"/>
              </a:rPr>
              <a:t>E</a:t>
            </a:r>
          </a:p>
        </p:txBody>
      </p:sp>
      <p:sp>
        <p:nvSpPr>
          <p:cNvPr id="42" name="Rounded Rectangle 41"/>
          <p:cNvSpPr/>
          <p:nvPr/>
        </p:nvSpPr>
        <p:spPr>
          <a:xfrm>
            <a:off x="1676400" y="2944090"/>
            <a:ext cx="2523033"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altLang="en-US" sz="2400" b="1" dirty="0" smtClean="0">
                <a:latin typeface="Arial" panose="020B0604020202020204" pitchFamily="34" charset="0"/>
                <a:cs typeface="Arial" panose="020B0604020202020204" pitchFamily="34" charset="0"/>
              </a:rPr>
              <a:t>Finance Officer</a:t>
            </a:r>
            <a:endParaRPr lang="en-US" altLang="en-US" b="1" dirty="0">
              <a:latin typeface="Arial" panose="020B0604020202020204" pitchFamily="34" charset="0"/>
              <a:cs typeface="Arial" panose="020B0604020202020204" pitchFamily="34" charset="0"/>
            </a:endParaRPr>
          </a:p>
        </p:txBody>
      </p:sp>
      <p:sp>
        <p:nvSpPr>
          <p:cNvPr id="43" name="Rounded Rectangle 42"/>
          <p:cNvSpPr/>
          <p:nvPr/>
        </p:nvSpPr>
        <p:spPr>
          <a:xfrm>
            <a:off x="1689946" y="3700877"/>
            <a:ext cx="1803881"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Tax Officer</a:t>
            </a:r>
            <a:endParaRPr lang="en-US" altLang="en-US" b="1" dirty="0">
              <a:latin typeface="Arial" panose="020B0604020202020204" pitchFamily="34" charset="0"/>
              <a:cs typeface="Arial" panose="020B0604020202020204" pitchFamily="34" charset="0"/>
            </a:endParaRPr>
          </a:p>
        </p:txBody>
      </p:sp>
      <p:sp>
        <p:nvSpPr>
          <p:cNvPr id="44" name="Rounded Rectangle 43"/>
          <p:cNvSpPr/>
          <p:nvPr/>
        </p:nvSpPr>
        <p:spPr>
          <a:xfrm>
            <a:off x="1689946" y="4457664"/>
            <a:ext cx="1618501"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a:latin typeface="Arial" panose="020B0604020202020204" pitchFamily="34" charset="0"/>
                <a:cs typeface="Arial" panose="020B0604020202020204" pitchFamily="34" charset="0"/>
              </a:rPr>
              <a:t>Assessor</a:t>
            </a:r>
          </a:p>
        </p:txBody>
      </p:sp>
      <p:cxnSp>
        <p:nvCxnSpPr>
          <p:cNvPr id="45" name="Straight Arrow Connector 44"/>
          <p:cNvCxnSpPr/>
          <p:nvPr/>
        </p:nvCxnSpPr>
        <p:spPr>
          <a:xfrm>
            <a:off x="1197454" y="3199479"/>
            <a:ext cx="478946" cy="92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p:cNvCxnSpPr/>
          <p:nvPr/>
        </p:nvCxnSpPr>
        <p:spPr>
          <a:xfrm>
            <a:off x="1222506" y="4709369"/>
            <a:ext cx="478946" cy="92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p:cNvCxnSpPr/>
          <p:nvPr/>
        </p:nvCxnSpPr>
        <p:spPr>
          <a:xfrm>
            <a:off x="1222506" y="3955345"/>
            <a:ext cx="478946" cy="92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p:cNvCxnSpPr/>
          <p:nvPr/>
        </p:nvCxnSpPr>
        <p:spPr>
          <a:xfrm>
            <a:off x="4938045" y="3124200"/>
            <a:ext cx="478946" cy="92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p:cNvCxnSpPr>
            <a:endCxn id="30" idx="1"/>
          </p:cNvCxnSpPr>
          <p:nvPr/>
        </p:nvCxnSpPr>
        <p:spPr>
          <a:xfrm>
            <a:off x="4953000" y="4634090"/>
            <a:ext cx="457200" cy="314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p:nvPr/>
        </p:nvCxnSpPr>
        <p:spPr>
          <a:xfrm>
            <a:off x="4953000" y="3880066"/>
            <a:ext cx="478946" cy="92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723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Career Opportunities</a:t>
            </a:r>
            <a:endParaRPr lang="en-CA" dirty="0"/>
          </a:p>
        </p:txBody>
      </p:sp>
      <p:sp>
        <p:nvSpPr>
          <p:cNvPr id="16" name="Rounded Rectangle 15"/>
          <p:cNvSpPr/>
          <p:nvPr/>
        </p:nvSpPr>
        <p:spPr>
          <a:xfrm>
            <a:off x="1361452" y="2039058"/>
            <a:ext cx="2471558" cy="919401"/>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2400" b="1" dirty="0" smtClean="0">
                <a:latin typeface="Arial" panose="020B0604020202020204" pitchFamily="34" charset="0"/>
                <a:cs typeface="Arial" panose="020B0604020202020204" pitchFamily="34" charset="0"/>
              </a:rPr>
              <a:t>RECREATION AND CULTURE</a:t>
            </a:r>
          </a:p>
        </p:txBody>
      </p:sp>
      <p:cxnSp>
        <p:nvCxnSpPr>
          <p:cNvPr id="25" name="Straight Arrow Connector 24"/>
          <p:cNvCxnSpPr/>
          <p:nvPr/>
        </p:nvCxnSpPr>
        <p:spPr>
          <a:xfrm flipV="1">
            <a:off x="3837926" y="1849706"/>
            <a:ext cx="657874" cy="37870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a:off x="3841529" y="2593399"/>
            <a:ext cx="620689" cy="914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p:cNvCxnSpPr>
            <a:endCxn id="30" idx="1"/>
          </p:cNvCxnSpPr>
          <p:nvPr/>
        </p:nvCxnSpPr>
        <p:spPr>
          <a:xfrm>
            <a:off x="3837926" y="2867094"/>
            <a:ext cx="645203" cy="50829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Rounded Rectangle 27"/>
          <p:cNvSpPr/>
          <p:nvPr/>
        </p:nvSpPr>
        <p:spPr>
          <a:xfrm>
            <a:off x="4462218" y="2356316"/>
            <a:ext cx="2124539"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Library Clerk</a:t>
            </a:r>
            <a:endParaRPr lang="en-US" altLang="en-US" b="1" dirty="0">
              <a:latin typeface="Arial" panose="020B0604020202020204" pitchFamily="34" charset="0"/>
              <a:cs typeface="Arial" panose="020B0604020202020204" pitchFamily="34" charset="0"/>
            </a:endParaRPr>
          </a:p>
        </p:txBody>
      </p:sp>
      <p:sp>
        <p:nvSpPr>
          <p:cNvPr id="29" name="Rounded Rectangle 28"/>
          <p:cNvSpPr/>
          <p:nvPr/>
        </p:nvSpPr>
        <p:spPr>
          <a:xfrm>
            <a:off x="4495800" y="1550027"/>
            <a:ext cx="1631697"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Lifeguard</a:t>
            </a:r>
            <a:endParaRPr lang="en-US" altLang="en-US" b="1" dirty="0">
              <a:latin typeface="Arial" panose="020B0604020202020204" pitchFamily="34" charset="0"/>
              <a:cs typeface="Arial" panose="020B0604020202020204" pitchFamily="34" charset="0"/>
            </a:endParaRPr>
          </a:p>
        </p:txBody>
      </p:sp>
      <p:sp>
        <p:nvSpPr>
          <p:cNvPr id="30" name="Rounded Rectangle 29"/>
          <p:cNvSpPr/>
          <p:nvPr/>
        </p:nvSpPr>
        <p:spPr>
          <a:xfrm>
            <a:off x="4483129" y="3120000"/>
            <a:ext cx="3072248"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Recreation Director</a:t>
            </a:r>
            <a:endParaRPr lang="en-US" altLang="en-US" b="1" dirty="0">
              <a:latin typeface="Arial" panose="020B0604020202020204" pitchFamily="34" charset="0"/>
              <a:cs typeface="Arial" panose="020B0604020202020204" pitchFamily="34" charset="0"/>
            </a:endParaRPr>
          </a:p>
        </p:txBody>
      </p:sp>
      <p:sp>
        <p:nvSpPr>
          <p:cNvPr id="23" name="Rounded Rectangle 22"/>
          <p:cNvSpPr/>
          <p:nvPr/>
        </p:nvSpPr>
        <p:spPr>
          <a:xfrm>
            <a:off x="749665" y="4897761"/>
            <a:ext cx="3253549" cy="1328023"/>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2400" b="1" dirty="0" smtClean="0">
                <a:latin typeface="Arial" panose="020B0604020202020204" pitchFamily="34" charset="0"/>
                <a:cs typeface="Arial" panose="020B0604020202020204" pitchFamily="34" charset="0"/>
              </a:rPr>
              <a:t>FAMILY AND COMMUNITY SERVICES</a:t>
            </a:r>
          </a:p>
        </p:txBody>
      </p:sp>
      <p:cxnSp>
        <p:nvCxnSpPr>
          <p:cNvPr id="24" name="Straight Arrow Connector 23"/>
          <p:cNvCxnSpPr>
            <a:endCxn id="41" idx="1"/>
          </p:cNvCxnSpPr>
          <p:nvPr/>
        </p:nvCxnSpPr>
        <p:spPr>
          <a:xfrm>
            <a:off x="4003214" y="5638919"/>
            <a:ext cx="686919" cy="51331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p:cNvCxnSpPr/>
          <p:nvPr/>
        </p:nvCxnSpPr>
        <p:spPr>
          <a:xfrm>
            <a:off x="4006817" y="5386066"/>
            <a:ext cx="620689" cy="914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p:cNvCxnSpPr>
            <a:endCxn id="42" idx="1"/>
          </p:cNvCxnSpPr>
          <p:nvPr/>
        </p:nvCxnSpPr>
        <p:spPr>
          <a:xfrm flipV="1">
            <a:off x="4003214" y="4598789"/>
            <a:ext cx="608213" cy="54978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Rounded Rectangle 39"/>
          <p:cNvSpPr/>
          <p:nvPr/>
        </p:nvSpPr>
        <p:spPr>
          <a:xfrm>
            <a:off x="4627506" y="5148983"/>
            <a:ext cx="2977987"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Youth Programmer</a:t>
            </a:r>
            <a:endParaRPr lang="en-US" altLang="en-US" b="1" dirty="0">
              <a:latin typeface="Arial" panose="020B0604020202020204" pitchFamily="34" charset="0"/>
              <a:cs typeface="Arial" panose="020B0604020202020204" pitchFamily="34" charset="0"/>
            </a:endParaRPr>
          </a:p>
        </p:txBody>
      </p:sp>
      <p:sp>
        <p:nvSpPr>
          <p:cNvPr id="41" name="Rounded Rectangle 40"/>
          <p:cNvSpPr/>
          <p:nvPr/>
        </p:nvSpPr>
        <p:spPr>
          <a:xfrm>
            <a:off x="4690133" y="5896844"/>
            <a:ext cx="1825515"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Counsellor</a:t>
            </a:r>
            <a:endParaRPr lang="en-US" altLang="en-US" b="1" dirty="0">
              <a:latin typeface="Arial" panose="020B0604020202020204" pitchFamily="34" charset="0"/>
              <a:cs typeface="Arial" panose="020B0604020202020204" pitchFamily="34" charset="0"/>
            </a:endParaRPr>
          </a:p>
        </p:txBody>
      </p:sp>
      <p:sp>
        <p:nvSpPr>
          <p:cNvPr id="42" name="Rounded Rectangle 41"/>
          <p:cNvSpPr/>
          <p:nvPr/>
        </p:nvSpPr>
        <p:spPr>
          <a:xfrm>
            <a:off x="4611427" y="4343400"/>
            <a:ext cx="3597485" cy="510778"/>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400" b="1" dirty="0" smtClean="0">
                <a:latin typeface="Arial" panose="020B0604020202020204" pitchFamily="34" charset="0"/>
                <a:cs typeface="Arial" panose="020B0604020202020204" pitchFamily="34" charset="0"/>
              </a:rPr>
              <a:t>Family Support Worker</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37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a:t>
            </a:r>
            <a:endParaRPr lang="en-CA" dirty="0"/>
          </a:p>
        </p:txBody>
      </p:sp>
      <p:sp>
        <p:nvSpPr>
          <p:cNvPr id="5" name="Content Placeholder 4"/>
          <p:cNvSpPr>
            <a:spLocks noGrp="1"/>
          </p:cNvSpPr>
          <p:nvPr>
            <p:ph idx="1"/>
          </p:nvPr>
        </p:nvSpPr>
        <p:spPr>
          <a:xfrm>
            <a:off x="935596" y="1524000"/>
            <a:ext cx="7283152" cy="4695737"/>
          </a:xfrm>
        </p:spPr>
        <p:txBody>
          <a:bodyPr/>
          <a:lstStyle/>
          <a:p>
            <a:r>
              <a:rPr lang="en-US" altLang="en-US" dirty="0" smtClean="0"/>
              <a:t>To understand the role of municipal government</a:t>
            </a:r>
          </a:p>
          <a:p>
            <a:endParaRPr lang="en-US" altLang="en-US" dirty="0" smtClean="0"/>
          </a:p>
          <a:p>
            <a:r>
              <a:rPr lang="en-US" altLang="en-US" dirty="0" smtClean="0"/>
              <a:t>To become familiar with the roles and responsibilities of government workers</a:t>
            </a:r>
            <a:endParaRPr lang="en-US" altLang="en-US" dirty="0"/>
          </a:p>
          <a:p>
            <a:endParaRPr lang="en-US" altLang="en-US" dirty="0" smtClean="0"/>
          </a:p>
          <a:p>
            <a:r>
              <a:rPr lang="en-US" altLang="en-US" dirty="0" smtClean="0"/>
              <a:t>To explore career opportunities available to you</a:t>
            </a:r>
          </a:p>
          <a:p>
            <a:endParaRPr lang="en-US" altLang="en-US" dirty="0" smtClean="0"/>
          </a:p>
          <a:p>
            <a:pPr marL="0" indent="0">
              <a:buNone/>
            </a:pPr>
            <a:endParaRPr lang="en-CA" dirty="0"/>
          </a:p>
        </p:txBody>
      </p:sp>
    </p:spTree>
    <p:extLst>
      <p:ext uri="{BB962C8B-B14F-4D97-AF65-F5344CB8AC3E}">
        <p14:creationId xmlns:p14="http://schemas.microsoft.com/office/powerpoint/2010/main" val="21673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a Recreation Centre </a:t>
            </a:r>
            <a:endParaRPr lang="en-CA" dirty="0"/>
          </a:p>
        </p:txBody>
      </p:sp>
      <p:sp>
        <p:nvSpPr>
          <p:cNvPr id="5" name="Content Placeholder 4"/>
          <p:cNvSpPr>
            <a:spLocks noGrp="1"/>
          </p:cNvSpPr>
          <p:nvPr>
            <p:ph idx="1"/>
          </p:nvPr>
        </p:nvSpPr>
        <p:spPr>
          <a:xfrm>
            <a:off x="935596" y="1524001"/>
            <a:ext cx="7283152" cy="4648199"/>
          </a:xfrm>
        </p:spPr>
        <p:txBody>
          <a:bodyPr>
            <a:normAutofit/>
          </a:bodyPr>
          <a:lstStyle/>
          <a:p>
            <a:pPr marL="0" lvl="0" indent="0">
              <a:buNone/>
            </a:pPr>
            <a:r>
              <a:rPr lang="en-GB" dirty="0" smtClean="0"/>
              <a:t>Working in </a:t>
            </a:r>
            <a:r>
              <a:rPr lang="en-GB" dirty="0"/>
              <a:t>pairs </a:t>
            </a:r>
            <a:r>
              <a:rPr lang="en-GB" dirty="0" smtClean="0"/>
              <a:t>consider</a:t>
            </a:r>
            <a:r>
              <a:rPr lang="en-GB" dirty="0"/>
              <a:t>:</a:t>
            </a:r>
          </a:p>
          <a:p>
            <a:pPr marL="0" indent="0">
              <a:buNone/>
            </a:pPr>
            <a:endParaRPr lang="en-GB" dirty="0" smtClean="0"/>
          </a:p>
          <a:p>
            <a:r>
              <a:rPr lang="en-GB" dirty="0" smtClean="0"/>
              <a:t>Who will be involved in the process?</a:t>
            </a:r>
          </a:p>
          <a:p>
            <a:endParaRPr lang="en-GB" dirty="0" smtClean="0"/>
          </a:p>
          <a:p>
            <a:r>
              <a:rPr lang="en-GB" dirty="0" smtClean="0"/>
              <a:t>Why will they be involved? What are their responsibilities? </a:t>
            </a:r>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pPr marL="0" indent="0">
              <a:buNone/>
            </a:pPr>
            <a:endParaRPr lang="en-GB" dirty="0" smtClean="0"/>
          </a:p>
          <a:p>
            <a:endParaRPr lang="en-US" altLang="en-US" dirty="0" smtClean="0"/>
          </a:p>
          <a:p>
            <a:pPr marL="0" indent="0">
              <a:buNone/>
            </a:pPr>
            <a:endParaRPr lang="en-CA" dirty="0"/>
          </a:p>
        </p:txBody>
      </p:sp>
      <p:sp>
        <p:nvSpPr>
          <p:cNvPr id="6" name="Oval 5"/>
          <p:cNvSpPr/>
          <p:nvPr/>
        </p:nvSpPr>
        <p:spPr>
          <a:xfrm rot="5400000">
            <a:off x="3581400" y="4343400"/>
            <a:ext cx="2016000" cy="2016000"/>
          </a:xfrm>
          <a:prstGeom prst="ellipse">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281" y="4513200"/>
            <a:ext cx="1757777" cy="1676400"/>
          </a:xfrm>
          <a:prstGeom prst="rect">
            <a:avLst/>
          </a:prstGeom>
        </p:spPr>
      </p:pic>
    </p:spTree>
    <p:extLst>
      <p:ext uri="{BB962C8B-B14F-4D97-AF65-F5344CB8AC3E}">
        <p14:creationId xmlns:p14="http://schemas.microsoft.com/office/powerpoint/2010/main" val="3075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Building a Recreation Centre</a:t>
            </a:r>
            <a:endParaRPr lang="en-CA" dirty="0"/>
          </a:p>
        </p:txBody>
      </p:sp>
      <p:sp>
        <p:nvSpPr>
          <p:cNvPr id="5" name="Subtitle 4"/>
          <p:cNvSpPr>
            <a:spLocks noGrp="1"/>
          </p:cNvSpPr>
          <p:nvPr>
            <p:ph type="subTitle" idx="1"/>
          </p:nvPr>
        </p:nvSpPr>
        <p:spPr/>
        <p:txBody>
          <a:bodyPr/>
          <a:lstStyle/>
          <a:p>
            <a:r>
              <a:rPr lang="en-US" dirty="0" smtClean="0"/>
              <a:t>Debrief </a:t>
            </a:r>
            <a:endParaRPr lang="en-CA" dirty="0"/>
          </a:p>
        </p:txBody>
      </p:sp>
    </p:spTree>
    <p:extLst>
      <p:ext uri="{BB962C8B-B14F-4D97-AF65-F5344CB8AC3E}">
        <p14:creationId xmlns:p14="http://schemas.microsoft.com/office/powerpoint/2010/main" val="85646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Getting Involved</a:t>
            </a:r>
            <a:endParaRPr lang="en-CA" dirty="0"/>
          </a:p>
        </p:txBody>
      </p:sp>
      <p:sp>
        <p:nvSpPr>
          <p:cNvPr id="5" name="Subtitle 4"/>
          <p:cNvSpPr>
            <a:spLocks noGrp="1"/>
          </p:cNvSpPr>
          <p:nvPr>
            <p:ph type="subTitle" idx="1"/>
          </p:nvPr>
        </p:nvSpPr>
        <p:spPr/>
        <p:txBody>
          <a:bodyPr/>
          <a:lstStyle/>
          <a:p>
            <a:r>
              <a:rPr lang="en-US" dirty="0"/>
              <a:t>Opportunities for today and tomorrow</a:t>
            </a:r>
          </a:p>
        </p:txBody>
      </p:sp>
    </p:spTree>
    <p:extLst>
      <p:ext uri="{BB962C8B-B14F-4D97-AF65-F5344CB8AC3E}">
        <p14:creationId xmlns:p14="http://schemas.microsoft.com/office/powerpoint/2010/main" val="260538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Finding a Job in Municipal Government  </a:t>
            </a:r>
            <a:endParaRPr lang="en-CA" dirty="0"/>
          </a:p>
        </p:txBody>
      </p:sp>
      <p:sp>
        <p:nvSpPr>
          <p:cNvPr id="5" name="Content Placeholder 4"/>
          <p:cNvSpPr>
            <a:spLocks noGrp="1"/>
          </p:cNvSpPr>
          <p:nvPr>
            <p:ph idx="1"/>
          </p:nvPr>
        </p:nvSpPr>
        <p:spPr>
          <a:xfrm>
            <a:off x="935596" y="1524000"/>
            <a:ext cx="7283152" cy="4695737"/>
          </a:xfrm>
        </p:spPr>
        <p:txBody>
          <a:bodyPr/>
          <a:lstStyle/>
          <a:p>
            <a:r>
              <a:rPr lang="en-US" altLang="en-US" dirty="0"/>
              <a:t>Association websites </a:t>
            </a:r>
            <a:endParaRPr lang="en-US" altLang="en-US" dirty="0" smtClean="0"/>
          </a:p>
          <a:p>
            <a:endParaRPr lang="en-US" altLang="en-US" dirty="0"/>
          </a:p>
          <a:p>
            <a:r>
              <a:rPr lang="en-US" altLang="en-US" dirty="0"/>
              <a:t>Municipality websites</a:t>
            </a:r>
          </a:p>
          <a:p>
            <a:endParaRPr lang="en-US" altLang="en-US" dirty="0" smtClean="0"/>
          </a:p>
          <a:p>
            <a:r>
              <a:rPr lang="en-US" altLang="en-US" dirty="0" smtClean="0"/>
              <a:t>Government of Alberta - </a:t>
            </a:r>
            <a:r>
              <a:rPr lang="en-US" altLang="en-US" dirty="0"/>
              <a:t>Municipal Affairs website</a:t>
            </a:r>
          </a:p>
          <a:p>
            <a:pPr marL="0" indent="0">
              <a:buNone/>
            </a:pPr>
            <a:endParaRPr lang="en-US" altLang="en-US" dirty="0" smtClean="0"/>
          </a:p>
          <a:p>
            <a:r>
              <a:rPr lang="en-US" altLang="en-US" dirty="0" smtClean="0"/>
              <a:t>Alberta </a:t>
            </a:r>
            <a:r>
              <a:rPr lang="en-US" altLang="en-US" dirty="0"/>
              <a:t>Learning Information Services website</a:t>
            </a:r>
          </a:p>
          <a:p>
            <a:pPr marL="0" indent="0">
              <a:buNone/>
            </a:pPr>
            <a:endParaRPr lang="en-US" dirty="0"/>
          </a:p>
          <a:p>
            <a:endParaRPr lang="en-CA" dirty="0"/>
          </a:p>
        </p:txBody>
      </p:sp>
    </p:spTree>
    <p:extLst>
      <p:ext uri="{BB962C8B-B14F-4D97-AF65-F5344CB8AC3E}">
        <p14:creationId xmlns:p14="http://schemas.microsoft.com/office/powerpoint/2010/main" val="35466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Municipal Internship Program</a:t>
            </a:r>
            <a:endParaRPr lang="en-CA" dirty="0"/>
          </a:p>
        </p:txBody>
      </p:sp>
      <p:sp>
        <p:nvSpPr>
          <p:cNvPr id="5" name="Content Placeholder 4"/>
          <p:cNvSpPr>
            <a:spLocks noGrp="1"/>
          </p:cNvSpPr>
          <p:nvPr>
            <p:ph idx="1"/>
          </p:nvPr>
        </p:nvSpPr>
        <p:spPr>
          <a:xfrm>
            <a:off x="935596" y="1524000"/>
            <a:ext cx="7283152" cy="4695737"/>
          </a:xfrm>
        </p:spPr>
        <p:txBody>
          <a:bodyPr/>
          <a:lstStyle/>
          <a:p>
            <a:r>
              <a:rPr lang="en-US" altLang="en-US" dirty="0"/>
              <a:t>For recent college or university graduates:</a:t>
            </a:r>
          </a:p>
          <a:p>
            <a:endParaRPr lang="en-US" altLang="en-US" sz="1600" dirty="0"/>
          </a:p>
          <a:p>
            <a:pPr lvl="1"/>
            <a:r>
              <a:rPr lang="en-US" altLang="en-US" dirty="0"/>
              <a:t>12- or 24-month paid position</a:t>
            </a:r>
          </a:p>
          <a:p>
            <a:pPr lvl="1"/>
            <a:endParaRPr lang="en-US" altLang="en-US" sz="1000" dirty="0"/>
          </a:p>
          <a:p>
            <a:pPr lvl="1"/>
            <a:r>
              <a:rPr lang="en-US" altLang="en-US" dirty="0"/>
              <a:t>Rotate through key departments</a:t>
            </a:r>
          </a:p>
          <a:p>
            <a:pPr lvl="1"/>
            <a:endParaRPr lang="en-US" altLang="en-US" sz="1000" dirty="0"/>
          </a:p>
          <a:p>
            <a:pPr lvl="1"/>
            <a:r>
              <a:rPr lang="en-US" altLang="en-US" dirty="0"/>
              <a:t>Starts in May each </a:t>
            </a:r>
            <a:r>
              <a:rPr lang="en-US" altLang="en-US" dirty="0" smtClean="0"/>
              <a:t>year</a:t>
            </a:r>
          </a:p>
          <a:p>
            <a:pPr marL="457200" lvl="1" indent="0">
              <a:buNone/>
            </a:pPr>
            <a:endParaRPr lang="en-US" altLang="en-US" dirty="0"/>
          </a:p>
          <a:p>
            <a:r>
              <a:rPr lang="en-US" dirty="0" smtClean="0"/>
              <a:t>Visit the Municipal Internship Program webpage for more information and updates</a:t>
            </a:r>
            <a:endParaRPr lang="en-US" dirty="0"/>
          </a:p>
          <a:p>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303" y="5254662"/>
            <a:ext cx="1008000" cy="100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206" y="5254662"/>
            <a:ext cx="1008000" cy="100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3400" y="5253049"/>
            <a:ext cx="1008000" cy="1008000"/>
          </a:xfrm>
          <a:prstGeom prst="rect">
            <a:avLst/>
          </a:prstGeom>
        </p:spPr>
      </p:pic>
    </p:spTree>
    <p:extLst>
      <p:ext uri="{BB962C8B-B14F-4D97-AF65-F5344CB8AC3E}">
        <p14:creationId xmlns:p14="http://schemas.microsoft.com/office/powerpoint/2010/main" val="404584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being an intern can look like…</a:t>
            </a:r>
            <a:endParaRPr lang="en-CA" dirty="0"/>
          </a:p>
        </p:txBody>
      </p:sp>
      <p:pic>
        <p:nvPicPr>
          <p:cNvPr id="4" name="Picture 4" descr="Da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rot="21067863">
            <a:off x="1411026" y="1955441"/>
            <a:ext cx="5901908" cy="3934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Zambo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9495">
            <a:off x="1680940" y="1738305"/>
            <a:ext cx="5638925" cy="4229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8" descr="Travais - Fire Hall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47050">
            <a:off x="1450105" y="1861732"/>
            <a:ext cx="5973509" cy="3982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descr="Utility Dig 02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463" b="-3463"/>
          <a:stretch/>
        </p:blipFill>
        <p:spPr>
          <a:xfrm>
            <a:off x="1609406" y="1781254"/>
            <a:ext cx="5867400" cy="4400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6410" y="2149946"/>
            <a:ext cx="6303276" cy="3545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364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2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4000"/>
                            </p:stCondLst>
                            <p:childTnLst>
                              <p:par>
                                <p:cTn id="19" presetID="31" presetClass="entr" presetSubtype="0" fill="hold" nodeType="afterEffect">
                                  <p:stCondLst>
                                    <p:cond delay="20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7000"/>
                            </p:stCondLst>
                            <p:childTnLst>
                              <p:par>
                                <p:cTn id="26" presetID="31" presetClass="entr" presetSubtype="0" fill="hold" nodeType="afterEffect">
                                  <p:stCondLst>
                                    <p:cond delay="2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0"/>
                            </p:stCondLst>
                            <p:childTnLst>
                              <p:par>
                                <p:cTn id="33" presetID="31" presetClass="entr" presetSubtype="0" fill="hold" nodeType="afterEffect">
                                  <p:stCondLst>
                                    <p:cond delay="200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Rewards</a:t>
            </a:r>
            <a:endParaRPr lang="en-CA" dirty="0"/>
          </a:p>
        </p:txBody>
      </p:sp>
      <p:sp>
        <p:nvSpPr>
          <p:cNvPr id="5" name="Content Placeholder 4"/>
          <p:cNvSpPr>
            <a:spLocks noGrp="1"/>
          </p:cNvSpPr>
          <p:nvPr>
            <p:ph idx="1"/>
          </p:nvPr>
        </p:nvSpPr>
        <p:spPr>
          <a:xfrm>
            <a:off x="935596" y="1524000"/>
            <a:ext cx="7283152" cy="4695737"/>
          </a:xfrm>
        </p:spPr>
        <p:txBody>
          <a:bodyPr>
            <a:normAutofit fontScale="92500" lnSpcReduction="10000"/>
          </a:bodyPr>
          <a:lstStyle/>
          <a:p>
            <a:r>
              <a:rPr lang="en-US" altLang="en-US" dirty="0"/>
              <a:t>Working for a government that most closely affects people</a:t>
            </a:r>
          </a:p>
          <a:p>
            <a:pPr marL="0" indent="0">
              <a:buNone/>
            </a:pPr>
            <a:endParaRPr lang="en-US" altLang="en-US" dirty="0"/>
          </a:p>
          <a:p>
            <a:r>
              <a:rPr lang="en-US" altLang="en-US" dirty="0"/>
              <a:t>Working for the betterment of your community</a:t>
            </a:r>
          </a:p>
          <a:p>
            <a:pPr marL="0" indent="0">
              <a:buNone/>
            </a:pPr>
            <a:endParaRPr lang="en-US" altLang="en-US" dirty="0"/>
          </a:p>
          <a:p>
            <a:r>
              <a:rPr lang="en-US" altLang="en-US" dirty="0"/>
              <a:t>Fast-paced job with lots of variety</a:t>
            </a:r>
          </a:p>
          <a:p>
            <a:pPr marL="0" indent="0">
              <a:buNone/>
            </a:pPr>
            <a:endParaRPr lang="en-US" altLang="en-US" dirty="0"/>
          </a:p>
          <a:p>
            <a:r>
              <a:rPr lang="en-US" altLang="en-US" dirty="0"/>
              <a:t>Can work in the office, the field, or both</a:t>
            </a:r>
          </a:p>
          <a:p>
            <a:pPr marL="0" indent="0">
              <a:buNone/>
            </a:pPr>
            <a:endParaRPr lang="en-US" altLang="en-US" dirty="0"/>
          </a:p>
          <a:p>
            <a:r>
              <a:rPr lang="en-US" altLang="en-US" dirty="0"/>
              <a:t>Transferable skills to anywhere in </a:t>
            </a:r>
            <a:r>
              <a:rPr lang="en-US" altLang="en-US" dirty="0" smtClean="0"/>
              <a:t>Canada</a:t>
            </a:r>
          </a:p>
          <a:p>
            <a:pPr marL="0" indent="0">
              <a:buNone/>
            </a:pPr>
            <a:endParaRPr lang="en-US" altLang="en-US" dirty="0"/>
          </a:p>
          <a:p>
            <a:r>
              <a:rPr lang="en-US" altLang="en-US" dirty="0" smtClean="0"/>
              <a:t>Compensation package</a:t>
            </a:r>
            <a:endParaRPr lang="en-US" altLang="en-US" dirty="0"/>
          </a:p>
          <a:p>
            <a:pPr marL="0" indent="0">
              <a:buNone/>
            </a:pPr>
            <a:endParaRPr lang="en-CA" dirty="0"/>
          </a:p>
        </p:txBody>
      </p:sp>
      <p:sp>
        <p:nvSpPr>
          <p:cNvPr id="6" name="Rounded Rectangle 5"/>
          <p:cNvSpPr/>
          <p:nvPr/>
        </p:nvSpPr>
        <p:spPr>
          <a:xfrm>
            <a:off x="897353" y="2819400"/>
            <a:ext cx="7359670" cy="1328023"/>
          </a:xfrm>
          <a:prstGeom prst="roundRect">
            <a:avLst/>
          </a:prstGeom>
          <a:solidFill>
            <a:schemeClr val="accent6">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a:r>
              <a:rPr lang="en-GB" sz="3600" dirty="0" smtClean="0">
                <a:latin typeface="Arial" panose="020B0604020202020204" pitchFamily="34" charset="0"/>
                <a:cs typeface="Arial" panose="020B0604020202020204" pitchFamily="34" charset="0"/>
              </a:rPr>
              <a:t>What are some of the benefits of</a:t>
            </a:r>
          </a:p>
          <a:p>
            <a:pPr algn="ctr"/>
            <a:r>
              <a:rPr lang="en-GB" sz="3600" dirty="0" smtClean="0">
                <a:latin typeface="Arial" panose="020B0604020202020204" pitchFamily="34" charset="0"/>
                <a:cs typeface="Arial" panose="020B0604020202020204" pitchFamily="34" charset="0"/>
              </a:rPr>
              <a:t> working in municipal government?</a:t>
            </a:r>
            <a:endParaRPr lang="en-C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70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heel(1)">
                                      <p:cBhvr>
                                        <p:cTn id="10" dur="2000"/>
                                        <p:tgtEl>
                                          <p:spTgt spid="5">
                                            <p:txEl>
                                              <p:pRg st="0" end="0"/>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heel(1)">
                                      <p:cBhvr>
                                        <p:cTn id="16" dur="2000"/>
                                        <p:tgtEl>
                                          <p:spTgt spid="5">
                                            <p:txEl>
                                              <p:pRg st="4" end="4"/>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heel(1)">
                                      <p:cBhvr>
                                        <p:cTn id="19" dur="2000"/>
                                        <p:tgtEl>
                                          <p:spTgt spid="5">
                                            <p:txEl>
                                              <p:pRg st="6" end="6"/>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wheel(1)">
                                      <p:cBhvr>
                                        <p:cTn id="22" dur="2000"/>
                                        <p:tgtEl>
                                          <p:spTgt spid="5">
                                            <p:txEl>
                                              <p:pRg st="8" end="8"/>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Effect transition="in" filter="wheel(1)">
                                      <p:cBhvr>
                                        <p:cTn id="25"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901" y="838200"/>
            <a:ext cx="4114800" cy="3924300"/>
          </a:xfrm>
          <a:prstGeom prst="rect">
            <a:avLst/>
          </a:prstGeom>
        </p:spPr>
      </p:pic>
    </p:spTree>
    <p:extLst>
      <p:ext uri="{BB962C8B-B14F-4D97-AF65-F5344CB8AC3E}">
        <p14:creationId xmlns:p14="http://schemas.microsoft.com/office/powerpoint/2010/main" val="272052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Levels of Government</a:t>
            </a:r>
            <a:endParaRPr lang="en-CA" dirty="0"/>
          </a:p>
        </p:txBody>
      </p:sp>
      <p:sp>
        <p:nvSpPr>
          <p:cNvPr id="5" name="Subtitle 4"/>
          <p:cNvSpPr>
            <a:spLocks noGrp="1"/>
          </p:cNvSpPr>
          <p:nvPr>
            <p:ph type="subTitle" idx="1"/>
          </p:nvPr>
        </p:nvSpPr>
        <p:spPr/>
        <p:txBody>
          <a:bodyPr/>
          <a:lstStyle/>
          <a:p>
            <a:r>
              <a:rPr lang="en-US" dirty="0" smtClean="0"/>
              <a:t>Responsibilities </a:t>
            </a:r>
            <a:endParaRPr lang="en-CA" dirty="0"/>
          </a:p>
        </p:txBody>
      </p:sp>
    </p:spTree>
    <p:extLst>
      <p:ext uri="{BB962C8B-B14F-4D97-AF65-F5344CB8AC3E}">
        <p14:creationId xmlns:p14="http://schemas.microsoft.com/office/powerpoint/2010/main" val="311378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Levels of Government </a:t>
            </a:r>
            <a:endParaRPr lang="en-CA" dirty="0"/>
          </a:p>
        </p:txBody>
      </p:sp>
      <p:sp>
        <p:nvSpPr>
          <p:cNvPr id="4" name="TextBox 3"/>
          <p:cNvSpPr txBox="1"/>
          <p:nvPr/>
        </p:nvSpPr>
        <p:spPr>
          <a:xfrm>
            <a:off x="582041" y="34290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Sports Arena</a:t>
            </a:r>
            <a:endParaRPr lang="en-CA" sz="2400" b="1" dirty="0">
              <a:latin typeface="Arial" panose="020B0604020202020204" pitchFamily="34" charset="0"/>
              <a:cs typeface="Arial" panose="020B0604020202020204" pitchFamily="34" charset="0"/>
            </a:endParaRPr>
          </a:p>
        </p:txBody>
      </p:sp>
      <p:sp>
        <p:nvSpPr>
          <p:cNvPr id="8" name="TextBox 7"/>
          <p:cNvSpPr txBox="1"/>
          <p:nvPr/>
        </p:nvSpPr>
        <p:spPr>
          <a:xfrm>
            <a:off x="6202800" y="34290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Citizenship</a:t>
            </a:r>
            <a:endParaRPr lang="en-CA" sz="2400" b="1" dirty="0">
              <a:latin typeface="Arial" panose="020B0604020202020204" pitchFamily="34" charset="0"/>
              <a:cs typeface="Arial" panose="020B0604020202020204" pitchFamily="34" charset="0"/>
            </a:endParaRPr>
          </a:p>
        </p:txBody>
      </p:sp>
      <p:sp>
        <p:nvSpPr>
          <p:cNvPr id="9" name="TextBox 8"/>
          <p:cNvSpPr txBox="1"/>
          <p:nvPr/>
        </p:nvSpPr>
        <p:spPr>
          <a:xfrm>
            <a:off x="572140" y="2362486"/>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Fire Service </a:t>
            </a:r>
            <a:endParaRPr lang="en-CA" sz="2400" b="1" dirty="0">
              <a:latin typeface="Arial" panose="020B0604020202020204" pitchFamily="34" charset="0"/>
              <a:cs typeface="Arial" panose="020B0604020202020204" pitchFamily="34" charset="0"/>
            </a:endParaRPr>
          </a:p>
        </p:txBody>
      </p:sp>
      <p:sp>
        <p:nvSpPr>
          <p:cNvPr id="10" name="TextBox 9"/>
          <p:cNvSpPr txBox="1"/>
          <p:nvPr/>
        </p:nvSpPr>
        <p:spPr>
          <a:xfrm>
            <a:off x="3390783" y="12954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Water</a:t>
            </a:r>
            <a:endParaRPr lang="en-CA" sz="2400" b="1" dirty="0">
              <a:latin typeface="Arial" panose="020B0604020202020204" pitchFamily="34" charset="0"/>
              <a:cs typeface="Arial" panose="020B0604020202020204" pitchFamily="34" charset="0"/>
            </a:endParaRPr>
          </a:p>
        </p:txBody>
      </p:sp>
      <p:sp>
        <p:nvSpPr>
          <p:cNvPr id="12" name="TextBox 11"/>
          <p:cNvSpPr txBox="1"/>
          <p:nvPr/>
        </p:nvSpPr>
        <p:spPr>
          <a:xfrm>
            <a:off x="3387470" y="2382641"/>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Health</a:t>
            </a:r>
            <a:endParaRPr lang="en-CA" sz="2400" b="1" dirty="0">
              <a:latin typeface="Arial" panose="020B0604020202020204" pitchFamily="34" charset="0"/>
              <a:cs typeface="Arial" panose="020B0604020202020204" pitchFamily="34" charset="0"/>
            </a:endParaRPr>
          </a:p>
        </p:txBody>
      </p:sp>
      <p:sp>
        <p:nvSpPr>
          <p:cNvPr id="13" name="TextBox 12"/>
          <p:cNvSpPr txBox="1"/>
          <p:nvPr/>
        </p:nvSpPr>
        <p:spPr>
          <a:xfrm>
            <a:off x="572140" y="1298888"/>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Money</a:t>
            </a:r>
            <a:endParaRPr lang="en-CA" sz="2400" b="1" dirty="0">
              <a:latin typeface="Arial" panose="020B0604020202020204" pitchFamily="34" charset="0"/>
              <a:cs typeface="Arial" panose="020B0604020202020204" pitchFamily="34" charset="0"/>
            </a:endParaRPr>
          </a:p>
        </p:txBody>
      </p:sp>
      <p:sp>
        <p:nvSpPr>
          <p:cNvPr id="14" name="TextBox 13"/>
          <p:cNvSpPr txBox="1"/>
          <p:nvPr/>
        </p:nvSpPr>
        <p:spPr>
          <a:xfrm>
            <a:off x="6200115" y="12954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Education </a:t>
            </a:r>
            <a:endParaRPr lang="en-CA" sz="2400" b="1" dirty="0">
              <a:latin typeface="Arial" panose="020B0604020202020204" pitchFamily="34" charset="0"/>
              <a:cs typeface="Arial" panose="020B0604020202020204" pitchFamily="34" charset="0"/>
            </a:endParaRPr>
          </a:p>
        </p:txBody>
      </p:sp>
      <p:sp>
        <p:nvSpPr>
          <p:cNvPr id="22" name="TextBox 21"/>
          <p:cNvSpPr txBox="1"/>
          <p:nvPr/>
        </p:nvSpPr>
        <p:spPr>
          <a:xfrm>
            <a:off x="581451" y="54864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Cemeteries</a:t>
            </a:r>
            <a:endParaRPr lang="en-CA" sz="2400" b="1" dirty="0">
              <a:latin typeface="Arial" panose="020B0604020202020204" pitchFamily="34" charset="0"/>
              <a:cs typeface="Arial" panose="020B0604020202020204" pitchFamily="34" charset="0"/>
            </a:endParaRPr>
          </a:p>
        </p:txBody>
      </p:sp>
      <p:sp>
        <p:nvSpPr>
          <p:cNvPr id="23" name="TextBox 22"/>
          <p:cNvSpPr txBox="1"/>
          <p:nvPr/>
        </p:nvSpPr>
        <p:spPr>
          <a:xfrm>
            <a:off x="3335172" y="54864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Police Service</a:t>
            </a:r>
            <a:endParaRPr lang="en-CA" sz="2400" b="1" dirty="0">
              <a:latin typeface="Arial" panose="020B0604020202020204" pitchFamily="34" charset="0"/>
              <a:cs typeface="Arial" panose="020B0604020202020204" pitchFamily="34" charset="0"/>
            </a:endParaRPr>
          </a:p>
        </p:txBody>
      </p:sp>
      <p:sp>
        <p:nvSpPr>
          <p:cNvPr id="24" name="TextBox 23"/>
          <p:cNvSpPr txBox="1"/>
          <p:nvPr/>
        </p:nvSpPr>
        <p:spPr>
          <a:xfrm>
            <a:off x="581451" y="44196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Child Welfare </a:t>
            </a:r>
            <a:endParaRPr lang="en-CA" sz="2400" b="1" dirty="0">
              <a:latin typeface="Arial" panose="020B0604020202020204" pitchFamily="34" charset="0"/>
              <a:cs typeface="Arial" panose="020B0604020202020204" pitchFamily="34" charset="0"/>
            </a:endParaRPr>
          </a:p>
        </p:txBody>
      </p:sp>
      <p:sp>
        <p:nvSpPr>
          <p:cNvPr id="25" name="TextBox 24"/>
          <p:cNvSpPr txBox="1"/>
          <p:nvPr/>
        </p:nvSpPr>
        <p:spPr>
          <a:xfrm>
            <a:off x="6200115" y="23622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Libraries</a:t>
            </a:r>
            <a:endParaRPr lang="en-CA" sz="2400" b="1" dirty="0">
              <a:latin typeface="Arial" panose="020B0604020202020204" pitchFamily="34" charset="0"/>
              <a:cs typeface="Arial" panose="020B0604020202020204" pitchFamily="34" charset="0"/>
            </a:endParaRPr>
          </a:p>
        </p:txBody>
      </p:sp>
      <p:sp>
        <p:nvSpPr>
          <p:cNvPr id="27" name="TextBox 26"/>
          <p:cNvSpPr txBox="1"/>
          <p:nvPr/>
        </p:nvSpPr>
        <p:spPr>
          <a:xfrm>
            <a:off x="6200115" y="4420183"/>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National Safety</a:t>
            </a:r>
          </a:p>
        </p:txBody>
      </p:sp>
      <p:sp>
        <p:nvSpPr>
          <p:cNvPr id="28" name="TextBox 27"/>
          <p:cNvSpPr txBox="1"/>
          <p:nvPr/>
        </p:nvSpPr>
        <p:spPr>
          <a:xfrm>
            <a:off x="6200115" y="54864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Sidewalks</a:t>
            </a:r>
            <a:endParaRPr lang="en-CA" sz="2400" b="1" dirty="0">
              <a:latin typeface="Arial" panose="020B0604020202020204" pitchFamily="34" charset="0"/>
              <a:cs typeface="Arial" panose="020B0604020202020204" pitchFamily="34" charset="0"/>
            </a:endParaRPr>
          </a:p>
        </p:txBody>
      </p:sp>
      <p:sp>
        <p:nvSpPr>
          <p:cNvPr id="29" name="TextBox 28"/>
          <p:cNvSpPr txBox="1"/>
          <p:nvPr/>
        </p:nvSpPr>
        <p:spPr>
          <a:xfrm>
            <a:off x="3387470" y="44196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smtClean="0">
                <a:latin typeface="Arial" panose="020B0604020202020204" pitchFamily="34" charset="0"/>
                <a:cs typeface="Arial" panose="020B0604020202020204" pitchFamily="34" charset="0"/>
              </a:rPr>
              <a:t>Postal Service </a:t>
            </a:r>
            <a:endParaRPr lang="en-CA" sz="2400" b="1" dirty="0">
              <a:latin typeface="Arial" panose="020B0604020202020204" pitchFamily="34" charset="0"/>
              <a:cs typeface="Arial" panose="020B0604020202020204" pitchFamily="34" charset="0"/>
            </a:endParaRPr>
          </a:p>
        </p:txBody>
      </p:sp>
      <p:sp>
        <p:nvSpPr>
          <p:cNvPr id="30" name="TextBox 29"/>
          <p:cNvSpPr txBox="1"/>
          <p:nvPr/>
        </p:nvSpPr>
        <p:spPr>
          <a:xfrm>
            <a:off x="3404016" y="3429000"/>
            <a:ext cx="2484000" cy="510778"/>
          </a:xfrm>
          <a:prstGeom prst="roundRect">
            <a:avLst/>
          </a:prstGeom>
          <a:solidFill>
            <a:schemeClr val="accent6">
              <a:lumMod val="90000"/>
            </a:schemeClr>
          </a:solidFill>
          <a:ln w="28575">
            <a:solidFill>
              <a:schemeClr val="accent6">
                <a:lumMod val="50000"/>
              </a:schemeClr>
            </a:solidFill>
          </a:ln>
        </p:spPr>
        <p:txBody>
          <a:bodyPr wrap="square" rtlCol="0">
            <a:spAutoFit/>
          </a:bodyPr>
          <a:lstStyle/>
          <a:p>
            <a:pPr algn="ctr"/>
            <a:r>
              <a:rPr lang="en-CA" sz="2400" b="1" dirty="0">
                <a:latin typeface="Arial" panose="020B0604020202020204" pitchFamily="34" charset="0"/>
                <a:cs typeface="Arial" panose="020B0604020202020204" pitchFamily="34" charset="0"/>
              </a:rPr>
              <a:t>H</a:t>
            </a:r>
            <a:r>
              <a:rPr lang="en-CA" sz="2400" b="1" dirty="0" smtClean="0">
                <a:latin typeface="Arial" panose="020B0604020202020204" pitchFamily="34" charset="0"/>
                <a:cs typeface="Arial" panose="020B0604020202020204" pitchFamily="34" charset="0"/>
              </a:rPr>
              <a:t>ighways</a:t>
            </a:r>
            <a:endParaRPr lang="en-CA" sz="2400" b="1" dirty="0">
              <a:latin typeface="Arial" panose="020B0604020202020204" pitchFamily="34" charset="0"/>
              <a:cs typeface="Arial" panose="020B0604020202020204" pitchFamily="34" charset="0"/>
            </a:endParaRPr>
          </a:p>
        </p:txBody>
      </p:sp>
      <p:sp>
        <p:nvSpPr>
          <p:cNvPr id="34" name="TextBox 33"/>
          <p:cNvSpPr txBox="1"/>
          <p:nvPr/>
        </p:nvSpPr>
        <p:spPr>
          <a:xfrm>
            <a:off x="7570284" y="1787165"/>
            <a:ext cx="1298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Provincial</a:t>
            </a:r>
            <a:endParaRPr lang="en-CA" b="1" dirty="0">
              <a:latin typeface="Arial" panose="020B0604020202020204" pitchFamily="34" charset="0"/>
              <a:cs typeface="Arial" panose="020B0604020202020204" pitchFamily="34" charset="0"/>
            </a:endParaRPr>
          </a:p>
        </p:txBody>
      </p:sp>
      <p:sp>
        <p:nvSpPr>
          <p:cNvPr id="35" name="TextBox 34"/>
          <p:cNvSpPr txBox="1"/>
          <p:nvPr/>
        </p:nvSpPr>
        <p:spPr>
          <a:xfrm>
            <a:off x="4758985" y="1782737"/>
            <a:ext cx="1321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Municipal</a:t>
            </a:r>
            <a:endParaRPr lang="en-CA" b="1" dirty="0">
              <a:latin typeface="Arial" panose="020B0604020202020204" pitchFamily="34" charset="0"/>
              <a:cs typeface="Arial" panose="020B0604020202020204" pitchFamily="34" charset="0"/>
            </a:endParaRPr>
          </a:p>
        </p:txBody>
      </p:sp>
      <p:sp>
        <p:nvSpPr>
          <p:cNvPr id="36" name="TextBox 35"/>
          <p:cNvSpPr txBox="1"/>
          <p:nvPr/>
        </p:nvSpPr>
        <p:spPr>
          <a:xfrm>
            <a:off x="2258647" y="1786981"/>
            <a:ext cx="10162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Federa</a:t>
            </a:r>
            <a:r>
              <a:rPr lang="en-CA" b="1" dirty="0">
                <a:latin typeface="Arial" panose="020B0604020202020204" pitchFamily="34" charset="0"/>
                <a:cs typeface="Arial" panose="020B0604020202020204" pitchFamily="34" charset="0"/>
              </a:rPr>
              <a:t>l</a:t>
            </a:r>
          </a:p>
        </p:txBody>
      </p:sp>
      <p:sp>
        <p:nvSpPr>
          <p:cNvPr id="37" name="TextBox 36"/>
          <p:cNvSpPr txBox="1"/>
          <p:nvPr/>
        </p:nvSpPr>
        <p:spPr>
          <a:xfrm>
            <a:off x="1951751" y="2844108"/>
            <a:ext cx="1321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Municipal</a:t>
            </a:r>
            <a:endParaRPr lang="en-CA" b="1" dirty="0">
              <a:latin typeface="Arial" panose="020B0604020202020204" pitchFamily="34" charset="0"/>
              <a:cs typeface="Arial" panose="020B0604020202020204" pitchFamily="34" charset="0"/>
            </a:endParaRPr>
          </a:p>
        </p:txBody>
      </p:sp>
      <p:sp>
        <p:nvSpPr>
          <p:cNvPr id="38" name="TextBox 37"/>
          <p:cNvSpPr txBox="1"/>
          <p:nvPr/>
        </p:nvSpPr>
        <p:spPr>
          <a:xfrm>
            <a:off x="4792910" y="2844108"/>
            <a:ext cx="1298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Provincial</a:t>
            </a:r>
            <a:endParaRPr lang="en-CA" b="1" dirty="0">
              <a:latin typeface="Arial" panose="020B0604020202020204" pitchFamily="34" charset="0"/>
              <a:cs typeface="Arial" panose="020B0604020202020204" pitchFamily="34" charset="0"/>
            </a:endParaRPr>
          </a:p>
        </p:txBody>
      </p:sp>
      <p:sp>
        <p:nvSpPr>
          <p:cNvPr id="39" name="TextBox 38"/>
          <p:cNvSpPr txBox="1"/>
          <p:nvPr/>
        </p:nvSpPr>
        <p:spPr>
          <a:xfrm>
            <a:off x="1951751" y="3920295"/>
            <a:ext cx="1321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Municipal</a:t>
            </a:r>
            <a:endParaRPr lang="en-CA" b="1" dirty="0">
              <a:latin typeface="Arial" panose="020B0604020202020204" pitchFamily="34" charset="0"/>
              <a:cs typeface="Arial" panose="020B0604020202020204" pitchFamily="34" charset="0"/>
            </a:endParaRPr>
          </a:p>
        </p:txBody>
      </p:sp>
      <p:sp>
        <p:nvSpPr>
          <p:cNvPr id="40" name="TextBox 39"/>
          <p:cNvSpPr txBox="1"/>
          <p:nvPr/>
        </p:nvSpPr>
        <p:spPr>
          <a:xfrm>
            <a:off x="4785468" y="3908627"/>
            <a:ext cx="1298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Provincial</a:t>
            </a:r>
            <a:endParaRPr lang="en-CA" b="1" dirty="0">
              <a:latin typeface="Arial" panose="020B0604020202020204" pitchFamily="34" charset="0"/>
              <a:cs typeface="Arial" panose="020B0604020202020204" pitchFamily="34" charset="0"/>
            </a:endParaRPr>
          </a:p>
        </p:txBody>
      </p:sp>
      <p:sp>
        <p:nvSpPr>
          <p:cNvPr id="41" name="TextBox 40"/>
          <p:cNvSpPr txBox="1"/>
          <p:nvPr/>
        </p:nvSpPr>
        <p:spPr>
          <a:xfrm>
            <a:off x="5067979" y="4893798"/>
            <a:ext cx="10162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Federa</a:t>
            </a:r>
            <a:r>
              <a:rPr lang="en-CA" b="1" dirty="0">
                <a:latin typeface="Arial" panose="020B0604020202020204" pitchFamily="34" charset="0"/>
                <a:cs typeface="Arial" panose="020B0604020202020204" pitchFamily="34" charset="0"/>
              </a:rPr>
              <a:t>l</a:t>
            </a:r>
          </a:p>
        </p:txBody>
      </p:sp>
      <p:sp>
        <p:nvSpPr>
          <p:cNvPr id="43" name="TextBox 42"/>
          <p:cNvSpPr txBox="1"/>
          <p:nvPr/>
        </p:nvSpPr>
        <p:spPr>
          <a:xfrm>
            <a:off x="6416926" y="2844108"/>
            <a:ext cx="245617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Municipal/Provincial </a:t>
            </a:r>
            <a:endParaRPr lang="en-CA" b="1" dirty="0">
              <a:latin typeface="Arial" panose="020B0604020202020204" pitchFamily="34" charset="0"/>
              <a:cs typeface="Arial" panose="020B0604020202020204" pitchFamily="34" charset="0"/>
            </a:endParaRPr>
          </a:p>
        </p:txBody>
      </p:sp>
      <p:sp>
        <p:nvSpPr>
          <p:cNvPr id="44" name="TextBox 43"/>
          <p:cNvSpPr txBox="1"/>
          <p:nvPr/>
        </p:nvSpPr>
        <p:spPr>
          <a:xfrm>
            <a:off x="7852795" y="4900409"/>
            <a:ext cx="10162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Federa</a:t>
            </a:r>
            <a:r>
              <a:rPr lang="en-CA" b="1" dirty="0">
                <a:latin typeface="Arial" panose="020B0604020202020204" pitchFamily="34" charset="0"/>
                <a:cs typeface="Arial" panose="020B0604020202020204" pitchFamily="34" charset="0"/>
              </a:rPr>
              <a:t>l</a:t>
            </a:r>
          </a:p>
        </p:txBody>
      </p:sp>
      <p:sp>
        <p:nvSpPr>
          <p:cNvPr id="45" name="TextBox 44"/>
          <p:cNvSpPr txBox="1"/>
          <p:nvPr/>
        </p:nvSpPr>
        <p:spPr>
          <a:xfrm>
            <a:off x="1949653" y="5966609"/>
            <a:ext cx="1321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Municipal</a:t>
            </a:r>
            <a:endParaRPr lang="en-CA" b="1" dirty="0">
              <a:latin typeface="Arial" panose="020B0604020202020204" pitchFamily="34" charset="0"/>
              <a:cs typeface="Arial" panose="020B0604020202020204" pitchFamily="34" charset="0"/>
            </a:endParaRPr>
          </a:p>
        </p:txBody>
      </p:sp>
      <p:sp>
        <p:nvSpPr>
          <p:cNvPr id="46" name="TextBox 45"/>
          <p:cNvSpPr txBox="1"/>
          <p:nvPr/>
        </p:nvSpPr>
        <p:spPr>
          <a:xfrm>
            <a:off x="1972823" y="4895884"/>
            <a:ext cx="1298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Provincial</a:t>
            </a:r>
            <a:endParaRPr lang="en-CA" b="1" dirty="0">
              <a:latin typeface="Arial" panose="020B0604020202020204" pitchFamily="34" charset="0"/>
              <a:cs typeface="Arial" panose="020B0604020202020204" pitchFamily="34" charset="0"/>
            </a:endParaRPr>
          </a:p>
        </p:txBody>
      </p:sp>
      <p:sp>
        <p:nvSpPr>
          <p:cNvPr id="47" name="TextBox 46"/>
          <p:cNvSpPr txBox="1"/>
          <p:nvPr/>
        </p:nvSpPr>
        <p:spPr>
          <a:xfrm>
            <a:off x="7852795" y="3911389"/>
            <a:ext cx="10162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Federa</a:t>
            </a:r>
            <a:r>
              <a:rPr lang="en-CA" b="1" dirty="0">
                <a:latin typeface="Arial" panose="020B0604020202020204" pitchFamily="34" charset="0"/>
                <a:cs typeface="Arial" panose="020B0604020202020204" pitchFamily="34" charset="0"/>
              </a:rPr>
              <a:t>l</a:t>
            </a:r>
          </a:p>
        </p:txBody>
      </p:sp>
      <p:sp>
        <p:nvSpPr>
          <p:cNvPr id="48" name="TextBox 47"/>
          <p:cNvSpPr txBox="1"/>
          <p:nvPr/>
        </p:nvSpPr>
        <p:spPr>
          <a:xfrm>
            <a:off x="7546134" y="5966609"/>
            <a:ext cx="1321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Municipal</a:t>
            </a:r>
            <a:endParaRPr lang="en-CA" b="1" dirty="0">
              <a:latin typeface="Arial" panose="020B0604020202020204" pitchFamily="34" charset="0"/>
              <a:cs typeface="Arial" panose="020B0604020202020204" pitchFamily="34" charset="0"/>
            </a:endParaRPr>
          </a:p>
        </p:txBody>
      </p:sp>
      <p:sp>
        <p:nvSpPr>
          <p:cNvPr id="33" name="TextBox 32"/>
          <p:cNvSpPr txBox="1"/>
          <p:nvPr/>
        </p:nvSpPr>
        <p:spPr>
          <a:xfrm>
            <a:off x="3624015" y="5966609"/>
            <a:ext cx="245617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dirty="0" smtClean="0">
                <a:latin typeface="Arial" panose="020B0604020202020204" pitchFamily="34" charset="0"/>
                <a:cs typeface="Arial" panose="020B0604020202020204" pitchFamily="34" charset="0"/>
              </a:rPr>
              <a:t>Municipal/Provincial </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45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3" grpId="0" animBg="1"/>
      <p:bldP spid="44" grpId="0" animBg="1"/>
      <p:bldP spid="45" grpId="0" animBg="1"/>
      <p:bldP spid="46" grpId="0" animBg="1"/>
      <p:bldP spid="47" grpId="0" animBg="1"/>
      <p:bldP spid="48"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Relationship Model </a:t>
            </a:r>
            <a:endParaRPr lang="en-CA" dirty="0"/>
          </a:p>
        </p:txBody>
      </p:sp>
      <p:sp>
        <p:nvSpPr>
          <p:cNvPr id="18" name="Text Box 2"/>
          <p:cNvSpPr txBox="1">
            <a:spLocks noChangeArrowheads="1"/>
          </p:cNvSpPr>
          <p:nvPr/>
        </p:nvSpPr>
        <p:spPr bwMode="auto">
          <a:xfrm>
            <a:off x="5638800" y="2198674"/>
            <a:ext cx="236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en-US" sz="1600" b="1" dirty="0">
                <a:latin typeface="Arial" panose="020B0604020202020204" pitchFamily="34" charset="0"/>
                <a:cs typeface="Arial" panose="020B0604020202020204" pitchFamily="34" charset="0"/>
              </a:rPr>
              <a:t>SERVICE </a:t>
            </a:r>
            <a:r>
              <a:rPr kumimoji="1" lang="en-US" altLang="en-US" sz="1600" b="1" dirty="0" smtClean="0">
                <a:latin typeface="Arial" panose="020B0604020202020204" pitchFamily="34" charset="0"/>
                <a:cs typeface="Arial" panose="020B0604020202020204" pitchFamily="34" charset="0"/>
              </a:rPr>
              <a:t>DESIRED/ DECISION MAKERS</a:t>
            </a:r>
            <a:endParaRPr kumimoji="1" lang="en-US" altLang="en-US" dirty="0">
              <a:latin typeface="Arial" panose="020B0604020202020204" pitchFamily="34" charset="0"/>
              <a:cs typeface="Arial" panose="020B0604020202020204" pitchFamily="34" charset="0"/>
            </a:endParaRPr>
          </a:p>
        </p:txBody>
      </p:sp>
      <p:sp>
        <p:nvSpPr>
          <p:cNvPr id="19" name="Text Box 3"/>
          <p:cNvSpPr txBox="1">
            <a:spLocks noChangeArrowheads="1"/>
          </p:cNvSpPr>
          <p:nvPr/>
        </p:nvSpPr>
        <p:spPr bwMode="auto">
          <a:xfrm>
            <a:off x="5638800" y="4250473"/>
            <a:ext cx="2514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en-US" sz="1600" b="1" dirty="0">
                <a:latin typeface="Arial" panose="020B0604020202020204" pitchFamily="34" charset="0"/>
                <a:cs typeface="Arial" panose="020B0604020202020204" pitchFamily="34" charset="0"/>
              </a:rPr>
              <a:t>SERVICE DELIVERY</a:t>
            </a:r>
            <a:endParaRPr kumimoji="1" lang="en-US" altLang="en-US" dirty="0">
              <a:latin typeface="Arial" panose="020B0604020202020204" pitchFamily="34" charset="0"/>
              <a:cs typeface="Arial" panose="020B0604020202020204" pitchFamily="34" charset="0"/>
            </a:endParaRPr>
          </a:p>
        </p:txBody>
      </p:sp>
      <p:sp>
        <p:nvSpPr>
          <p:cNvPr id="20" name="Text Box 4"/>
          <p:cNvSpPr txBox="1">
            <a:spLocks noChangeArrowheads="1"/>
          </p:cNvSpPr>
          <p:nvPr/>
        </p:nvSpPr>
        <p:spPr bwMode="auto">
          <a:xfrm>
            <a:off x="2971800" y="2238565"/>
            <a:ext cx="2667000" cy="466725"/>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lgn="ctr"/>
            <a:r>
              <a:rPr kumimoji="1" lang="en-US" altLang="en-US" sz="2400" b="1" dirty="0">
                <a:latin typeface="Arial" panose="020B0604020202020204" pitchFamily="34" charset="0"/>
                <a:cs typeface="Arial" panose="020B0604020202020204" pitchFamily="34" charset="0"/>
              </a:rPr>
              <a:t>COUNCIL</a:t>
            </a:r>
            <a:endParaRPr kumimoji="1" lang="en-US" altLang="en-US" sz="2400" dirty="0">
              <a:latin typeface="Arial" panose="020B0604020202020204" pitchFamily="34" charset="0"/>
              <a:cs typeface="Arial" panose="020B0604020202020204" pitchFamily="34" charset="0"/>
            </a:endParaRPr>
          </a:p>
        </p:txBody>
      </p:sp>
      <p:sp>
        <p:nvSpPr>
          <p:cNvPr id="21" name="Line 6"/>
          <p:cNvSpPr>
            <a:spLocks noChangeShapeType="1"/>
          </p:cNvSpPr>
          <p:nvPr/>
        </p:nvSpPr>
        <p:spPr bwMode="auto">
          <a:xfrm>
            <a:off x="2057400" y="4278313"/>
            <a:ext cx="83820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 name="Line 7"/>
          <p:cNvSpPr>
            <a:spLocks noChangeShapeType="1"/>
          </p:cNvSpPr>
          <p:nvPr/>
        </p:nvSpPr>
        <p:spPr bwMode="auto">
          <a:xfrm>
            <a:off x="2057400" y="4419600"/>
            <a:ext cx="8382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 name="Text Box 8"/>
          <p:cNvSpPr txBox="1">
            <a:spLocks noChangeArrowheads="1"/>
          </p:cNvSpPr>
          <p:nvPr/>
        </p:nvSpPr>
        <p:spPr bwMode="auto">
          <a:xfrm>
            <a:off x="2971800" y="3760069"/>
            <a:ext cx="2667000" cy="466725"/>
          </a:xfrm>
          <a:prstGeom prst="rect">
            <a:avLst/>
          </a:prstGeom>
          <a:solidFill>
            <a:schemeClr val="accent6">
              <a:lumMod val="50000"/>
            </a:schemeClr>
          </a:solidFill>
          <a:ln w="9525">
            <a:solidFill>
              <a:schemeClr val="tx1"/>
            </a:solidFill>
            <a:miter lim="800000"/>
            <a:headEnd/>
            <a:tailEnd/>
          </a:ln>
          <a:effectLst/>
        </p:spPr>
        <p:txBody>
          <a:bodyPr>
            <a:spAutoFit/>
          </a:bodyPr>
          <a:lstStyle/>
          <a:p>
            <a:pPr algn="ctr"/>
            <a:r>
              <a:rPr kumimoji="1" lang="en-US" altLang="en-US" sz="2400" b="1" dirty="0">
                <a:latin typeface="Arial" panose="020B0604020202020204" pitchFamily="34" charset="0"/>
                <a:cs typeface="Arial" panose="020B0604020202020204" pitchFamily="34" charset="0"/>
              </a:rPr>
              <a:t>CAO</a:t>
            </a:r>
            <a:endParaRPr kumimoji="1" lang="en-US" altLang="en-US" sz="2400" dirty="0">
              <a:latin typeface="Arial" panose="020B0604020202020204" pitchFamily="34" charset="0"/>
              <a:cs typeface="Arial" panose="020B0604020202020204" pitchFamily="34" charset="0"/>
            </a:endParaRPr>
          </a:p>
        </p:txBody>
      </p:sp>
      <p:sp>
        <p:nvSpPr>
          <p:cNvPr id="25" name="Text Box 10"/>
          <p:cNvSpPr txBox="1">
            <a:spLocks noChangeArrowheads="1"/>
          </p:cNvSpPr>
          <p:nvPr/>
        </p:nvSpPr>
        <p:spPr bwMode="auto">
          <a:xfrm>
            <a:off x="1066800" y="2302650"/>
            <a:ext cx="457199" cy="2585323"/>
          </a:xfrm>
          <a:prstGeom prst="rect">
            <a:avLst/>
          </a:prstGeom>
          <a:solidFill>
            <a:schemeClr val="accent3">
              <a:lumMod val="60000"/>
              <a:lumOff val="40000"/>
            </a:schemeClr>
          </a:solidFill>
          <a:ln w="9525">
            <a:solidFill>
              <a:schemeClr val="tx1"/>
            </a:solidFill>
            <a:miter lim="800000"/>
            <a:headEnd/>
            <a:tailEnd/>
          </a:ln>
          <a:effectLst/>
        </p:spPr>
        <p:txBody>
          <a:bodyPr wrap="square">
            <a:spAutoFit/>
          </a:bodyPr>
          <a:lstStyle/>
          <a:p>
            <a:pPr algn="ctr"/>
            <a:r>
              <a:rPr kumimoji="1" lang="en-US" altLang="en-US" b="1" dirty="0" smtClean="0">
                <a:latin typeface="Arial" panose="020B0604020202020204" pitchFamily="34" charset="0"/>
                <a:cs typeface="Arial" panose="020B0604020202020204" pitchFamily="34" charset="0"/>
              </a:rPr>
              <a:t>RES</a:t>
            </a:r>
          </a:p>
          <a:p>
            <a:pPr algn="ctr"/>
            <a:r>
              <a:rPr kumimoji="1" lang="en-US" altLang="en-US" b="1" dirty="0" smtClean="0">
                <a:latin typeface="Arial" panose="020B0604020202020204" pitchFamily="34" charset="0"/>
                <a:cs typeface="Arial" panose="020B0604020202020204" pitchFamily="34" charset="0"/>
              </a:rPr>
              <a:t>I </a:t>
            </a:r>
            <a:r>
              <a:rPr kumimoji="1" lang="en-US" altLang="en-US" b="1" dirty="0">
                <a:latin typeface="Arial" panose="020B0604020202020204" pitchFamily="34" charset="0"/>
                <a:cs typeface="Arial" panose="020B0604020202020204" pitchFamily="34" charset="0"/>
              </a:rPr>
              <a:t>DENTS</a:t>
            </a:r>
            <a:endParaRPr kumimoji="1" lang="en-US" altLang="en-US" dirty="0">
              <a:latin typeface="Arial" panose="020B0604020202020204" pitchFamily="34" charset="0"/>
              <a:cs typeface="Arial" panose="020B0604020202020204" pitchFamily="34" charset="0"/>
            </a:endParaRPr>
          </a:p>
        </p:txBody>
      </p:sp>
      <p:sp>
        <p:nvSpPr>
          <p:cNvPr id="26" name="Text Box 11"/>
          <p:cNvSpPr txBox="1">
            <a:spLocks noChangeArrowheads="1"/>
          </p:cNvSpPr>
          <p:nvPr/>
        </p:nvSpPr>
        <p:spPr bwMode="auto">
          <a:xfrm>
            <a:off x="2971800" y="4610100"/>
            <a:ext cx="2667000" cy="466725"/>
          </a:xfrm>
          <a:prstGeom prst="rect">
            <a:avLst/>
          </a:prstGeom>
          <a:solidFill>
            <a:schemeClr val="accent6">
              <a:lumMod val="50000"/>
            </a:schemeClr>
          </a:solidFill>
          <a:ln w="9525">
            <a:solidFill>
              <a:schemeClr val="tx1"/>
            </a:solidFill>
            <a:miter lim="800000"/>
            <a:headEnd/>
            <a:tailEnd/>
          </a:ln>
          <a:effectLst/>
        </p:spPr>
        <p:txBody>
          <a:bodyPr>
            <a:spAutoFit/>
          </a:bodyPr>
          <a:lstStyle/>
          <a:p>
            <a:pPr algn="ctr"/>
            <a:r>
              <a:rPr kumimoji="1" lang="en-US" altLang="en-US" sz="2400" b="1" dirty="0">
                <a:latin typeface="Arial" panose="020B0604020202020204" pitchFamily="34" charset="0"/>
                <a:cs typeface="Arial" panose="020B0604020202020204" pitchFamily="34" charset="0"/>
              </a:rPr>
              <a:t>STAFF</a:t>
            </a:r>
            <a:endParaRPr kumimoji="1" lang="en-US" altLang="en-US" sz="2400" dirty="0">
              <a:latin typeface="Arial" panose="020B0604020202020204" pitchFamily="34" charset="0"/>
              <a:cs typeface="Arial" panose="020B0604020202020204" pitchFamily="34" charset="0"/>
            </a:endParaRPr>
          </a:p>
        </p:txBody>
      </p:sp>
      <p:sp>
        <p:nvSpPr>
          <p:cNvPr id="27" name="Line 13"/>
          <p:cNvSpPr>
            <a:spLocks noChangeShapeType="1"/>
          </p:cNvSpPr>
          <p:nvPr/>
        </p:nvSpPr>
        <p:spPr bwMode="auto">
          <a:xfrm rot="16200000" flipH="1" flipV="1">
            <a:off x="3733800" y="3238690"/>
            <a:ext cx="1066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 name="Line 14"/>
          <p:cNvSpPr>
            <a:spLocks noChangeShapeType="1"/>
          </p:cNvSpPr>
          <p:nvPr/>
        </p:nvSpPr>
        <p:spPr bwMode="auto">
          <a:xfrm rot="16200000" flipH="1" flipV="1">
            <a:off x="4076700" y="4419600"/>
            <a:ext cx="381000" cy="0"/>
          </a:xfrm>
          <a:prstGeom prst="line">
            <a:avLst/>
          </a:prstGeom>
          <a:noFill/>
          <a:ln w="50800">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 name="AutoShape 15"/>
          <p:cNvSpPr>
            <a:spLocks/>
          </p:cNvSpPr>
          <p:nvPr/>
        </p:nvSpPr>
        <p:spPr bwMode="auto">
          <a:xfrm>
            <a:off x="1981199" y="2238565"/>
            <a:ext cx="533401" cy="2838260"/>
          </a:xfrm>
          <a:prstGeom prst="leftBrace">
            <a:avLst>
              <a:gd name="adj1" fmla="val 86111"/>
              <a:gd name="adj2" fmla="val 50000"/>
            </a:avLst>
          </a:prstGeom>
          <a:noFill/>
          <a:ln w="38100">
            <a:solidFill>
              <a:schemeClr val="accent6">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0" name="Text Box 8"/>
          <p:cNvSpPr txBox="1">
            <a:spLocks noChangeArrowheads="1"/>
          </p:cNvSpPr>
          <p:nvPr/>
        </p:nvSpPr>
        <p:spPr bwMode="auto">
          <a:xfrm>
            <a:off x="2362200" y="1524000"/>
            <a:ext cx="4114800" cy="1938992"/>
          </a:xfrm>
          <a:prstGeom prst="rect">
            <a:avLst/>
          </a:prstGeom>
          <a:solidFill>
            <a:schemeClr val="accent6">
              <a:lumMod val="50000"/>
            </a:schemeClr>
          </a:solidFill>
          <a:ln w="9525">
            <a:solidFill>
              <a:schemeClr val="tx1"/>
            </a:solidFill>
            <a:miter lim="800000"/>
            <a:headEnd/>
            <a:tailEnd/>
          </a:ln>
          <a:effectLst/>
        </p:spPr>
        <p:txBody>
          <a:bodyPr wrap="square">
            <a:spAutoFit/>
          </a:bodyPr>
          <a:lstStyle/>
          <a:p>
            <a:pPr algn="ctr"/>
            <a:endParaRPr kumimoji="1" lang="en-US" altLang="en-US" sz="2400" b="1" dirty="0" smtClean="0">
              <a:solidFill>
                <a:srgbClr val="000000"/>
              </a:solidFill>
            </a:endParaRPr>
          </a:p>
          <a:p>
            <a:pPr algn="ctr"/>
            <a:r>
              <a:rPr kumimoji="1" lang="en-US" altLang="en-US" sz="7200" b="1" dirty="0" smtClean="0">
                <a:latin typeface="Arial" panose="020B0604020202020204" pitchFamily="34" charset="0"/>
                <a:cs typeface="Arial" panose="020B0604020202020204" pitchFamily="34" charset="0"/>
              </a:rPr>
              <a:t>CAO</a:t>
            </a:r>
          </a:p>
          <a:p>
            <a:pPr algn="ctr"/>
            <a:endParaRPr kumimoji="1" lang="en-US" altLang="en-US" sz="2400" b="1" dirty="0">
              <a:solidFill>
                <a:srgbClr val="000000"/>
              </a:solidFill>
            </a:endParaRPr>
          </a:p>
        </p:txBody>
      </p:sp>
      <p:sp>
        <p:nvSpPr>
          <p:cNvPr id="32" name="Text Box 8"/>
          <p:cNvSpPr txBox="1">
            <a:spLocks noChangeArrowheads="1"/>
          </p:cNvSpPr>
          <p:nvPr/>
        </p:nvSpPr>
        <p:spPr bwMode="auto">
          <a:xfrm>
            <a:off x="2362200" y="4038600"/>
            <a:ext cx="4114800" cy="1938992"/>
          </a:xfrm>
          <a:prstGeom prst="rect">
            <a:avLst/>
          </a:prstGeom>
          <a:solidFill>
            <a:schemeClr val="accent6">
              <a:lumMod val="50000"/>
            </a:schemeClr>
          </a:solidFill>
          <a:ln w="9525">
            <a:solidFill>
              <a:schemeClr val="tx1"/>
            </a:solidFill>
            <a:miter lim="800000"/>
            <a:headEnd/>
            <a:tailEnd/>
          </a:ln>
          <a:effectLst/>
        </p:spPr>
        <p:txBody>
          <a:bodyPr wrap="square">
            <a:spAutoFit/>
          </a:bodyPr>
          <a:lstStyle/>
          <a:p>
            <a:pPr algn="ctr"/>
            <a:endParaRPr kumimoji="1" lang="en-US" altLang="en-US" sz="2400" b="1" dirty="0" smtClean="0">
              <a:solidFill>
                <a:srgbClr val="000000"/>
              </a:solidFill>
            </a:endParaRPr>
          </a:p>
          <a:p>
            <a:pPr algn="ctr"/>
            <a:r>
              <a:rPr kumimoji="1" lang="en-US" altLang="en-US" sz="7200" b="1" dirty="0" smtClean="0">
                <a:latin typeface="Arial" panose="020B0604020202020204" pitchFamily="34" charset="0"/>
                <a:cs typeface="Arial" panose="020B0604020202020204" pitchFamily="34" charset="0"/>
              </a:rPr>
              <a:t>STAFF</a:t>
            </a:r>
          </a:p>
          <a:p>
            <a:pPr algn="ctr"/>
            <a:endParaRPr kumimoji="1" lang="en-US" altLang="en-US" sz="2400" b="1" dirty="0">
              <a:solidFill>
                <a:srgbClr val="000000"/>
              </a:solidFill>
            </a:endParaRPr>
          </a:p>
        </p:txBody>
      </p:sp>
    </p:spTree>
    <p:extLst>
      <p:ext uri="{BB962C8B-B14F-4D97-AF65-F5344CB8AC3E}">
        <p14:creationId xmlns:p14="http://schemas.microsoft.com/office/powerpoint/2010/main" val="5612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nodePh="1">
                                  <p:stCondLst>
                                    <p:cond delay="0"/>
                                  </p:stCondLst>
                                  <p:endCondLst>
                                    <p:cond evt="begin" delay="0">
                                      <p:tn val="14"/>
                                    </p:cond>
                                  </p:end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0" nodeType="withEffect" nodePh="1">
                                  <p:stCondLst>
                                    <p:cond delay="0"/>
                                  </p:stCondLst>
                                  <p:endCondLst>
                                    <p:cond evt="begin" delay="0">
                                      <p:tn val="17"/>
                                    </p:cond>
                                  </p:end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53" presetClass="entr" presetSubtype="16"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22" grpId="0"/>
      <p:bldP spid="23" grpId="0" animBg="1"/>
      <p:bldP spid="25" grpId="0" animBg="1"/>
      <p:bldP spid="26" grpId="0" animBg="1"/>
      <p:bldP spid="27" grpId="0" animBg="1"/>
      <p:bldP spid="28" grpId="0" animBg="1"/>
      <p:bldP spid="29" grpId="0" animBg="1"/>
      <p:bldP spid="30"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Municipal Government Services</a:t>
            </a:r>
            <a:endParaRPr lang="en-CA" dirty="0"/>
          </a:p>
        </p:txBody>
      </p:sp>
      <p:sp>
        <p:nvSpPr>
          <p:cNvPr id="26" name="TextBox 25"/>
          <p:cNvSpPr txBox="1"/>
          <p:nvPr/>
        </p:nvSpPr>
        <p:spPr>
          <a:xfrm>
            <a:off x="4724400" y="3657600"/>
            <a:ext cx="163766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Airports</a:t>
            </a:r>
            <a:r>
              <a:rPr lang="en-CA" sz="2400" b="1" dirty="0" smtClean="0">
                <a:solidFill>
                  <a:schemeClr val="accent6">
                    <a:lumMod val="50000"/>
                  </a:schemeClr>
                </a:solidFill>
                <a:latin typeface="Arial" panose="020B0604020202020204" pitchFamily="34" charset="0"/>
                <a:cs typeface="Arial" panose="020B0604020202020204" pitchFamily="34" charset="0"/>
              </a:rPr>
              <a:t> </a:t>
            </a:r>
            <a:endParaRPr lang="en-CA" sz="2400" b="1" dirty="0">
              <a:solidFill>
                <a:schemeClr val="accent6">
                  <a:lumMod val="50000"/>
                </a:schemeClr>
              </a:solidFill>
              <a:latin typeface="Arial" panose="020B0604020202020204" pitchFamily="34" charset="0"/>
              <a:cs typeface="Arial" panose="020B0604020202020204" pitchFamily="34" charset="0"/>
            </a:endParaRPr>
          </a:p>
        </p:txBody>
      </p:sp>
      <p:sp>
        <p:nvSpPr>
          <p:cNvPr id="51" name="TextBox 50"/>
          <p:cNvSpPr txBox="1"/>
          <p:nvPr/>
        </p:nvSpPr>
        <p:spPr>
          <a:xfrm>
            <a:off x="1266632" y="3033894"/>
            <a:ext cx="4104019"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rgbClr val="FF7900"/>
                </a:solidFill>
                <a:latin typeface="Arial" panose="020B0604020202020204" pitchFamily="34" charset="0"/>
                <a:cs typeface="Arial" panose="020B0604020202020204" pitchFamily="34" charset="0"/>
              </a:rPr>
              <a:t>Roads, walkways, lighting</a:t>
            </a:r>
            <a:endParaRPr lang="en-CA" sz="2400" b="1" dirty="0">
              <a:solidFill>
                <a:srgbClr val="FF7900"/>
              </a:solidFill>
              <a:latin typeface="Arial" panose="020B0604020202020204" pitchFamily="34" charset="0"/>
              <a:cs typeface="Arial" panose="020B0604020202020204" pitchFamily="34" charset="0"/>
            </a:endParaRPr>
          </a:p>
        </p:txBody>
      </p:sp>
      <p:sp>
        <p:nvSpPr>
          <p:cNvPr id="52" name="TextBox 51"/>
          <p:cNvSpPr txBox="1"/>
          <p:nvPr/>
        </p:nvSpPr>
        <p:spPr>
          <a:xfrm>
            <a:off x="304801" y="2514600"/>
            <a:ext cx="32004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Community Services </a:t>
            </a:r>
            <a:endParaRPr lang="en-CA" sz="2400" b="1" dirty="0">
              <a:solidFill>
                <a:schemeClr val="accent6">
                  <a:lumMod val="50000"/>
                </a:schemeClr>
              </a:solidFill>
              <a:latin typeface="Arial" panose="020B0604020202020204" pitchFamily="34" charset="0"/>
              <a:cs typeface="Arial" panose="020B0604020202020204" pitchFamily="34" charset="0"/>
            </a:endParaRPr>
          </a:p>
        </p:txBody>
      </p:sp>
      <p:sp>
        <p:nvSpPr>
          <p:cNvPr id="53" name="TextBox 52"/>
          <p:cNvSpPr txBox="1"/>
          <p:nvPr/>
        </p:nvSpPr>
        <p:spPr>
          <a:xfrm>
            <a:off x="478764" y="1976735"/>
            <a:ext cx="3712236"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rgbClr val="FF7900"/>
                </a:solidFill>
                <a:latin typeface="Arial" panose="020B0604020202020204" pitchFamily="34" charset="0"/>
                <a:cs typeface="Arial" panose="020B0604020202020204" pitchFamily="34" charset="0"/>
              </a:rPr>
              <a:t>Electrical Distribution </a:t>
            </a:r>
            <a:endParaRPr lang="en-CA" sz="2400" b="1" dirty="0">
              <a:solidFill>
                <a:srgbClr val="FF7900"/>
              </a:solidFill>
              <a:latin typeface="Arial" panose="020B0604020202020204" pitchFamily="34" charset="0"/>
              <a:cs typeface="Arial" panose="020B0604020202020204" pitchFamily="34" charset="0"/>
            </a:endParaRPr>
          </a:p>
        </p:txBody>
      </p:sp>
      <p:sp>
        <p:nvSpPr>
          <p:cNvPr id="54" name="TextBox 53"/>
          <p:cNvSpPr txBox="1"/>
          <p:nvPr/>
        </p:nvSpPr>
        <p:spPr>
          <a:xfrm>
            <a:off x="1047442" y="1471103"/>
            <a:ext cx="3848715"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Planning &amp; Development</a:t>
            </a:r>
            <a:endParaRPr lang="en-CA" sz="2400" b="1" dirty="0">
              <a:solidFill>
                <a:schemeClr val="accent6">
                  <a:lumMod val="50000"/>
                </a:schemeClr>
              </a:solidFill>
              <a:latin typeface="Arial" panose="020B0604020202020204" pitchFamily="34" charset="0"/>
              <a:cs typeface="Arial" panose="020B0604020202020204" pitchFamily="34" charset="0"/>
            </a:endParaRPr>
          </a:p>
        </p:txBody>
      </p:sp>
      <p:sp>
        <p:nvSpPr>
          <p:cNvPr id="55" name="TextBox 54"/>
          <p:cNvSpPr txBox="1"/>
          <p:nvPr/>
        </p:nvSpPr>
        <p:spPr>
          <a:xfrm>
            <a:off x="4896157" y="1493086"/>
            <a:ext cx="3040905"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rgbClr val="FF7900"/>
                </a:solidFill>
                <a:latin typeface="Arial" panose="020B0604020202020204" pitchFamily="34" charset="0"/>
                <a:cs typeface="Arial" panose="020B0604020202020204" pitchFamily="34" charset="0"/>
              </a:rPr>
              <a:t>Public Transport</a:t>
            </a:r>
            <a:endParaRPr lang="en-CA" sz="2400" b="1" dirty="0">
              <a:solidFill>
                <a:srgbClr val="FF7900"/>
              </a:solidFill>
              <a:latin typeface="Arial" panose="020B0604020202020204" pitchFamily="34" charset="0"/>
              <a:cs typeface="Arial" panose="020B0604020202020204" pitchFamily="34" charset="0"/>
            </a:endParaRPr>
          </a:p>
        </p:txBody>
      </p:sp>
      <p:sp>
        <p:nvSpPr>
          <p:cNvPr id="57" name="TextBox 56"/>
          <p:cNvSpPr txBox="1"/>
          <p:nvPr/>
        </p:nvSpPr>
        <p:spPr>
          <a:xfrm>
            <a:off x="4421675" y="1997330"/>
            <a:ext cx="2473427"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Water Supply</a:t>
            </a:r>
            <a:endParaRPr lang="en-CA" sz="2400" b="1" dirty="0">
              <a:solidFill>
                <a:schemeClr val="accent6">
                  <a:lumMod val="50000"/>
                </a:schemeClr>
              </a:solidFill>
              <a:latin typeface="Arial" panose="020B0604020202020204" pitchFamily="34" charset="0"/>
              <a:cs typeface="Arial" panose="020B0604020202020204" pitchFamily="34" charset="0"/>
            </a:endParaRPr>
          </a:p>
        </p:txBody>
      </p:sp>
      <p:sp>
        <p:nvSpPr>
          <p:cNvPr id="58" name="TextBox 57"/>
          <p:cNvSpPr txBox="1"/>
          <p:nvPr/>
        </p:nvSpPr>
        <p:spPr>
          <a:xfrm>
            <a:off x="6671443" y="2248428"/>
            <a:ext cx="2073936"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rgbClr val="FF7900"/>
                </a:solidFill>
                <a:latin typeface="Arial" panose="020B0604020202020204" pitchFamily="34" charset="0"/>
                <a:cs typeface="Arial" panose="020B0604020202020204" pitchFamily="34" charset="0"/>
              </a:rPr>
              <a:t>Cemeteries</a:t>
            </a:r>
            <a:endParaRPr lang="en-CA" sz="2400" b="1" dirty="0">
              <a:solidFill>
                <a:srgbClr val="FF7900"/>
              </a:solidFill>
              <a:latin typeface="Arial" panose="020B0604020202020204" pitchFamily="34" charset="0"/>
              <a:cs typeface="Arial" panose="020B0604020202020204" pitchFamily="34" charset="0"/>
            </a:endParaRPr>
          </a:p>
        </p:txBody>
      </p:sp>
      <p:sp>
        <p:nvSpPr>
          <p:cNvPr id="60" name="TextBox 59"/>
          <p:cNvSpPr txBox="1"/>
          <p:nvPr/>
        </p:nvSpPr>
        <p:spPr>
          <a:xfrm>
            <a:off x="5456235" y="2689811"/>
            <a:ext cx="2606887"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Weed Control</a:t>
            </a:r>
            <a:endParaRPr lang="en-CA" sz="2400" b="1" dirty="0">
              <a:solidFill>
                <a:schemeClr val="accent6">
                  <a:lumMod val="50000"/>
                </a:schemeClr>
              </a:solidFill>
              <a:latin typeface="Arial" panose="020B0604020202020204" pitchFamily="34" charset="0"/>
              <a:cs typeface="Arial" panose="020B0604020202020204" pitchFamily="34" charset="0"/>
            </a:endParaRPr>
          </a:p>
        </p:txBody>
      </p:sp>
      <p:sp>
        <p:nvSpPr>
          <p:cNvPr id="61" name="TextBox 60"/>
          <p:cNvSpPr txBox="1"/>
          <p:nvPr/>
        </p:nvSpPr>
        <p:spPr>
          <a:xfrm>
            <a:off x="5867400" y="3195935"/>
            <a:ext cx="2753432"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rgbClr val="FF7900"/>
                </a:solidFill>
                <a:latin typeface="Arial" panose="020B0604020202020204" pitchFamily="34" charset="0"/>
                <a:cs typeface="Arial" panose="020B0604020202020204" pitchFamily="34" charset="0"/>
              </a:rPr>
              <a:t>Building Permits</a:t>
            </a:r>
            <a:endParaRPr lang="en-CA" sz="2400" b="1" dirty="0">
              <a:solidFill>
                <a:srgbClr val="FF7900"/>
              </a:solidFill>
              <a:latin typeface="Arial" panose="020B0604020202020204" pitchFamily="34" charset="0"/>
              <a:cs typeface="Arial" panose="020B0604020202020204" pitchFamily="34" charset="0"/>
            </a:endParaRPr>
          </a:p>
        </p:txBody>
      </p:sp>
      <p:sp>
        <p:nvSpPr>
          <p:cNvPr id="63" name="TextBox 62"/>
          <p:cNvSpPr txBox="1"/>
          <p:nvPr/>
        </p:nvSpPr>
        <p:spPr>
          <a:xfrm>
            <a:off x="7272348" y="3933016"/>
            <a:ext cx="12192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Police</a:t>
            </a:r>
            <a:endParaRPr lang="en-CA" sz="2400" b="1" dirty="0">
              <a:solidFill>
                <a:schemeClr val="tx1"/>
              </a:solidFill>
              <a:latin typeface="Arial" panose="020B0604020202020204" pitchFamily="34" charset="0"/>
              <a:cs typeface="Arial" panose="020B0604020202020204" pitchFamily="34" charset="0"/>
            </a:endParaRPr>
          </a:p>
        </p:txBody>
      </p:sp>
      <p:sp>
        <p:nvSpPr>
          <p:cNvPr id="64" name="TextBox 63"/>
          <p:cNvSpPr txBox="1"/>
          <p:nvPr/>
        </p:nvSpPr>
        <p:spPr>
          <a:xfrm>
            <a:off x="533400" y="3600112"/>
            <a:ext cx="38100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Natural Gas Distribution</a:t>
            </a:r>
            <a:endParaRPr lang="en-CA" sz="2400" b="1" dirty="0">
              <a:solidFill>
                <a:schemeClr val="accent6">
                  <a:lumMod val="50000"/>
                </a:schemeClr>
              </a:solidFill>
              <a:latin typeface="Arial" panose="020B0604020202020204" pitchFamily="34" charset="0"/>
              <a:cs typeface="Arial" panose="020B0604020202020204" pitchFamily="34" charset="0"/>
            </a:endParaRPr>
          </a:p>
        </p:txBody>
      </p:sp>
      <p:sp>
        <p:nvSpPr>
          <p:cNvPr id="65" name="TextBox 64"/>
          <p:cNvSpPr txBox="1"/>
          <p:nvPr/>
        </p:nvSpPr>
        <p:spPr>
          <a:xfrm>
            <a:off x="5200011" y="5175611"/>
            <a:ext cx="30480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Garbage Collection</a:t>
            </a:r>
            <a:endParaRPr lang="en-CA" sz="2400" b="1" dirty="0">
              <a:solidFill>
                <a:schemeClr val="tx1"/>
              </a:solidFill>
              <a:latin typeface="Arial" panose="020B0604020202020204" pitchFamily="34" charset="0"/>
              <a:cs typeface="Arial" panose="020B0604020202020204" pitchFamily="34" charset="0"/>
            </a:endParaRPr>
          </a:p>
        </p:txBody>
      </p:sp>
      <p:sp>
        <p:nvSpPr>
          <p:cNvPr id="67" name="TextBox 66"/>
          <p:cNvSpPr txBox="1"/>
          <p:nvPr/>
        </p:nvSpPr>
        <p:spPr>
          <a:xfrm>
            <a:off x="6527311" y="4570393"/>
            <a:ext cx="23622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accent3"/>
                </a:solidFill>
                <a:latin typeface="Arial" panose="020B0604020202020204" pitchFamily="34" charset="0"/>
                <a:cs typeface="Arial" panose="020B0604020202020204" pitchFamily="34" charset="0"/>
              </a:rPr>
              <a:t>Fire Protection</a:t>
            </a:r>
            <a:endParaRPr lang="en-CA" sz="2400" b="1" dirty="0">
              <a:solidFill>
                <a:schemeClr val="accent3"/>
              </a:solidFill>
              <a:latin typeface="Arial" panose="020B0604020202020204" pitchFamily="34" charset="0"/>
              <a:cs typeface="Arial" panose="020B0604020202020204" pitchFamily="34" charset="0"/>
            </a:endParaRPr>
          </a:p>
        </p:txBody>
      </p:sp>
      <p:sp>
        <p:nvSpPr>
          <p:cNvPr id="68" name="TextBox 67"/>
          <p:cNvSpPr txBox="1"/>
          <p:nvPr/>
        </p:nvSpPr>
        <p:spPr>
          <a:xfrm>
            <a:off x="3318642" y="4218970"/>
            <a:ext cx="3352801"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rgbClr val="FF7900"/>
                </a:solidFill>
                <a:latin typeface="Arial" panose="020B0604020202020204" pitchFamily="34" charset="0"/>
                <a:cs typeface="Arial" panose="020B0604020202020204" pitchFamily="34" charset="0"/>
              </a:rPr>
              <a:t>Parks and Facilities  </a:t>
            </a:r>
            <a:endParaRPr lang="en-CA" sz="2400" b="1" dirty="0">
              <a:solidFill>
                <a:srgbClr val="FF7900"/>
              </a:solidFill>
              <a:latin typeface="Arial" panose="020B0604020202020204" pitchFamily="34" charset="0"/>
              <a:cs typeface="Arial" panose="020B0604020202020204" pitchFamily="34" charset="0"/>
            </a:endParaRPr>
          </a:p>
        </p:txBody>
      </p:sp>
      <p:sp>
        <p:nvSpPr>
          <p:cNvPr id="69" name="TextBox 68"/>
          <p:cNvSpPr txBox="1"/>
          <p:nvPr/>
        </p:nvSpPr>
        <p:spPr>
          <a:xfrm>
            <a:off x="4263840" y="5781953"/>
            <a:ext cx="3618108"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accent3"/>
                </a:solidFill>
                <a:latin typeface="Arial" panose="020B0604020202020204" pitchFamily="34" charset="0"/>
                <a:cs typeface="Arial" panose="020B0604020202020204" pitchFamily="34" charset="0"/>
              </a:rPr>
              <a:t>Sewage/Storm Sewers</a:t>
            </a:r>
            <a:endParaRPr lang="en-CA" sz="2400" b="1" dirty="0">
              <a:solidFill>
                <a:schemeClr val="accent3"/>
              </a:solidFill>
              <a:latin typeface="Arial" panose="020B0604020202020204" pitchFamily="34" charset="0"/>
              <a:cs typeface="Arial" panose="020B0604020202020204" pitchFamily="34" charset="0"/>
            </a:endParaRPr>
          </a:p>
        </p:txBody>
      </p:sp>
      <p:sp>
        <p:nvSpPr>
          <p:cNvPr id="70" name="TextBox 69"/>
          <p:cNvSpPr txBox="1"/>
          <p:nvPr/>
        </p:nvSpPr>
        <p:spPr>
          <a:xfrm>
            <a:off x="2876845" y="6200024"/>
            <a:ext cx="26670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Animal Control</a:t>
            </a:r>
            <a:endParaRPr lang="en-CA" sz="2400" b="1" dirty="0">
              <a:solidFill>
                <a:schemeClr val="tx1"/>
              </a:solidFill>
              <a:latin typeface="Arial" panose="020B0604020202020204" pitchFamily="34" charset="0"/>
              <a:cs typeface="Arial" panose="020B0604020202020204" pitchFamily="34" charset="0"/>
            </a:endParaRPr>
          </a:p>
        </p:txBody>
      </p:sp>
      <p:sp>
        <p:nvSpPr>
          <p:cNvPr id="72" name="TextBox 71"/>
          <p:cNvSpPr txBox="1"/>
          <p:nvPr/>
        </p:nvSpPr>
        <p:spPr>
          <a:xfrm>
            <a:off x="152401" y="5781953"/>
            <a:ext cx="33528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rgbClr val="FF7900"/>
                </a:solidFill>
                <a:latin typeface="Arial" panose="020B0604020202020204" pitchFamily="34" charset="0"/>
                <a:cs typeface="Arial" panose="020B0604020202020204" pitchFamily="34" charset="0"/>
              </a:rPr>
              <a:t>Recreation Programs</a:t>
            </a:r>
            <a:endParaRPr lang="en-CA" sz="2400" b="1" dirty="0">
              <a:solidFill>
                <a:srgbClr val="FF7900"/>
              </a:solidFill>
              <a:latin typeface="Arial" panose="020B0604020202020204" pitchFamily="34" charset="0"/>
              <a:cs typeface="Arial" panose="020B0604020202020204" pitchFamily="34" charset="0"/>
            </a:endParaRPr>
          </a:p>
        </p:txBody>
      </p:sp>
      <p:sp>
        <p:nvSpPr>
          <p:cNvPr id="73" name="TextBox 72"/>
          <p:cNvSpPr txBox="1"/>
          <p:nvPr/>
        </p:nvSpPr>
        <p:spPr>
          <a:xfrm>
            <a:off x="685800" y="5225703"/>
            <a:ext cx="304379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Bylaw Enforcement</a:t>
            </a:r>
            <a:endParaRPr lang="en-CA" sz="2400" b="1" dirty="0">
              <a:solidFill>
                <a:schemeClr val="accent6">
                  <a:lumMod val="50000"/>
                </a:schemeClr>
              </a:solidFill>
              <a:latin typeface="Arial" panose="020B0604020202020204" pitchFamily="34" charset="0"/>
              <a:cs typeface="Arial" panose="020B0604020202020204" pitchFamily="34" charset="0"/>
            </a:endParaRPr>
          </a:p>
        </p:txBody>
      </p:sp>
      <p:sp>
        <p:nvSpPr>
          <p:cNvPr id="74" name="TextBox 73"/>
          <p:cNvSpPr txBox="1"/>
          <p:nvPr/>
        </p:nvSpPr>
        <p:spPr>
          <a:xfrm>
            <a:off x="93714" y="4757631"/>
            <a:ext cx="5566262"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rgbClr val="FF7900"/>
                </a:solidFill>
                <a:latin typeface="Arial" panose="020B0604020202020204" pitchFamily="34" charset="0"/>
                <a:cs typeface="Arial" panose="020B0604020202020204" pitchFamily="34" charset="0"/>
              </a:rPr>
              <a:t>Emergency Management Services</a:t>
            </a:r>
            <a:endParaRPr lang="en-CA" sz="2400" b="1" dirty="0">
              <a:solidFill>
                <a:srgbClr val="FF7900"/>
              </a:solidFill>
              <a:latin typeface="Arial" panose="020B0604020202020204" pitchFamily="34" charset="0"/>
              <a:cs typeface="Arial" panose="020B0604020202020204" pitchFamily="34" charset="0"/>
            </a:endParaRPr>
          </a:p>
        </p:txBody>
      </p:sp>
      <p:sp>
        <p:nvSpPr>
          <p:cNvPr id="75" name="TextBox 74"/>
          <p:cNvSpPr txBox="1"/>
          <p:nvPr/>
        </p:nvSpPr>
        <p:spPr>
          <a:xfrm>
            <a:off x="304608" y="4196109"/>
            <a:ext cx="28194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b="1" dirty="0" smtClean="0">
                <a:solidFill>
                  <a:schemeClr val="tx1"/>
                </a:solidFill>
                <a:latin typeface="Arial" panose="020B0604020202020204" pitchFamily="34" charset="0"/>
                <a:cs typeface="Arial" panose="020B0604020202020204" pitchFamily="34" charset="0"/>
              </a:rPr>
              <a:t>Cultural Facilities</a:t>
            </a:r>
            <a:endParaRPr lang="en-CA" sz="24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39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000"/>
                                        <p:tgtEl>
                                          <p:spTgt spid="54"/>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1000"/>
                                        <p:tgtEl>
                                          <p:spTgt spid="58"/>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1000"/>
                                        <p:tgtEl>
                                          <p:spTgt spid="60"/>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1000"/>
                                        <p:tgtEl>
                                          <p:spTgt spid="61"/>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1000"/>
                                        <p:tgtEl>
                                          <p:spTgt spid="63"/>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1000"/>
                                        <p:tgtEl>
                                          <p:spTgt spid="67"/>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1000"/>
                                        <p:tgtEl>
                                          <p:spTgt spid="65"/>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childTnLst>
                                </p:cTn>
                              </p:par>
                            </p:childTnLst>
                          </p:cTn>
                        </p:par>
                        <p:par>
                          <p:cTn id="60" fill="hold">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childTnLst>
                                </p:cTn>
                              </p:par>
                            </p:childTnLst>
                          </p:cTn>
                        </p:par>
                        <p:par>
                          <p:cTn id="64" fill="hold">
                            <p:stCondLst>
                              <p:cond delay="15000"/>
                            </p:stCondLst>
                            <p:childTnLst>
                              <p:par>
                                <p:cTn id="65" presetID="10" presetClass="entr" presetSubtype="0" fill="hold" grpId="0"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1000"/>
                                        <p:tgtEl>
                                          <p:spTgt spid="72"/>
                                        </p:tgtEl>
                                      </p:cBhvr>
                                    </p:animEffect>
                                  </p:childTnLst>
                                </p:cTn>
                              </p:par>
                            </p:childTnLst>
                          </p:cTn>
                        </p:par>
                        <p:par>
                          <p:cTn id="68" fill="hold">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1000"/>
                                        <p:tgtEl>
                                          <p:spTgt spid="73"/>
                                        </p:tgtEl>
                                      </p:cBhvr>
                                    </p:animEffect>
                                  </p:childTnLst>
                                </p:cTn>
                              </p:par>
                            </p:childTnLst>
                          </p:cTn>
                        </p:par>
                        <p:par>
                          <p:cTn id="72" fill="hold">
                            <p:stCondLst>
                              <p:cond delay="17000"/>
                            </p:stCondLst>
                            <p:childTnLst>
                              <p:par>
                                <p:cTn id="73" presetID="10"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000"/>
                                        <p:tgtEl>
                                          <p:spTgt spid="74"/>
                                        </p:tgtEl>
                                      </p:cBhvr>
                                    </p:animEffect>
                                  </p:childTnLst>
                                </p:cTn>
                              </p:par>
                            </p:childTnLst>
                          </p:cTn>
                        </p:par>
                        <p:par>
                          <p:cTn id="76" fill="hold">
                            <p:stCondLst>
                              <p:cond delay="18000"/>
                            </p:stCondLst>
                            <p:childTnLst>
                              <p:par>
                                <p:cTn id="77" presetID="10" presetClass="entr" presetSubtype="0" fill="hold" grpId="0"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1000"/>
                                        <p:tgtEl>
                                          <p:spTgt spid="75"/>
                                        </p:tgtEl>
                                      </p:cBhvr>
                                    </p:animEffect>
                                  </p:childTnLst>
                                </p:cTn>
                              </p:par>
                            </p:childTnLst>
                          </p:cTn>
                        </p:par>
                        <p:par>
                          <p:cTn id="80" fill="hold">
                            <p:stCondLst>
                              <p:cond delay="190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1000"/>
                                        <p:tgtEl>
                                          <p:spTgt spid="68"/>
                                        </p:tgtEl>
                                      </p:cBhvr>
                                    </p:animEffect>
                                  </p:childTnLst>
                                </p:cTn>
                              </p:par>
                            </p:childTnLst>
                          </p:cTn>
                        </p:par>
                        <p:par>
                          <p:cTn id="84" fill="hold">
                            <p:stCondLst>
                              <p:cond delay="20000"/>
                            </p:stCondLst>
                            <p:childTnLst>
                              <p:par>
                                <p:cTn id="85" presetID="10"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1" grpId="0" animBg="1"/>
      <p:bldP spid="52" grpId="0" animBg="1"/>
      <p:bldP spid="53" grpId="0" animBg="1"/>
      <p:bldP spid="54" grpId="0" animBg="1"/>
      <p:bldP spid="55" grpId="0" animBg="1"/>
      <p:bldP spid="57" grpId="0" animBg="1"/>
      <p:bldP spid="58" grpId="0" animBg="1"/>
      <p:bldP spid="60" grpId="0" animBg="1"/>
      <p:bldP spid="61" grpId="0" animBg="1"/>
      <p:bldP spid="63" grpId="0" animBg="1"/>
      <p:bldP spid="64" grpId="0" animBg="1"/>
      <p:bldP spid="65" grpId="0" animBg="1"/>
      <p:bldP spid="67" grpId="0" animBg="1"/>
      <p:bldP spid="68" grpId="0" animBg="1"/>
      <p:bldP spid="69" grpId="0" animBg="1"/>
      <p:bldP spid="70" grpId="0" animBg="1"/>
      <p:bldP spid="72" grpId="0" animBg="1"/>
      <p:bldP spid="73" grpId="0" animBg="1"/>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True or False?</a:t>
            </a:r>
            <a:endParaRPr lang="en-CA" dirty="0"/>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505200"/>
            <a:ext cx="2236094" cy="2275199"/>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2784" y="3716679"/>
            <a:ext cx="2088232" cy="2187148"/>
          </a:xfrm>
          <a:prstGeom prst="rect">
            <a:avLst/>
          </a:prstGeom>
        </p:spPr>
      </p:pic>
      <p:sp>
        <p:nvSpPr>
          <p:cNvPr id="56" name="Subtitle 3"/>
          <p:cNvSpPr txBox="1">
            <a:spLocks/>
          </p:cNvSpPr>
          <p:nvPr/>
        </p:nvSpPr>
        <p:spPr>
          <a:xfrm>
            <a:off x="729072" y="1447800"/>
            <a:ext cx="76962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3200" dirty="0" smtClean="0"/>
              <a:t>The mayor/reeve is the sole decision maker for a municipality</a:t>
            </a:r>
            <a:endParaRPr lang="en-CA" sz="3200" dirty="0"/>
          </a:p>
        </p:txBody>
      </p:sp>
    </p:spTree>
    <p:extLst>
      <p:ext uri="{BB962C8B-B14F-4D97-AF65-F5344CB8AC3E}">
        <p14:creationId xmlns:p14="http://schemas.microsoft.com/office/powerpoint/2010/main" val="153529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4"/>
                                        </p:tgtEl>
                                        <p:attrNameLst>
                                          <p:attrName>ppt_w</p:attrName>
                                        </p:attrNameLst>
                                      </p:cBhvr>
                                      <p:tavLst>
                                        <p:tav tm="0">
                                          <p:val>
                                            <p:strVal val="ppt_w"/>
                                          </p:val>
                                        </p:tav>
                                        <p:tav tm="100000">
                                          <p:val>
                                            <p:fltVal val="0"/>
                                          </p:val>
                                        </p:tav>
                                      </p:tavLst>
                                    </p:anim>
                                    <p:anim calcmode="lin" valueType="num">
                                      <p:cBhvr>
                                        <p:cTn id="7" dur="500"/>
                                        <p:tgtEl>
                                          <p:spTgt spid="54"/>
                                        </p:tgtEl>
                                        <p:attrNameLst>
                                          <p:attrName>ppt_h</p:attrName>
                                        </p:attrNameLst>
                                      </p:cBhvr>
                                      <p:tavLst>
                                        <p:tav tm="0">
                                          <p:val>
                                            <p:strVal val="ppt_h"/>
                                          </p:val>
                                        </p:tav>
                                        <p:tav tm="100000">
                                          <p:val>
                                            <p:fltVal val="0"/>
                                          </p:val>
                                        </p:tav>
                                      </p:tavLst>
                                    </p:anim>
                                    <p:animEffect transition="out" filter="fade">
                                      <p:cBhvr>
                                        <p:cTn id="8" dur="500"/>
                                        <p:tgtEl>
                                          <p:spTgt spid="54"/>
                                        </p:tgtEl>
                                      </p:cBhvr>
                                    </p:animEffect>
                                    <p:set>
                                      <p:cBhvr>
                                        <p:cTn id="9"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True or False?</a:t>
            </a:r>
            <a:endParaRPr lang="en-CA" dirty="0"/>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505200"/>
            <a:ext cx="2236094" cy="2275199"/>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2784" y="3716679"/>
            <a:ext cx="2088232" cy="2187148"/>
          </a:xfrm>
          <a:prstGeom prst="rect">
            <a:avLst/>
          </a:prstGeom>
        </p:spPr>
      </p:pic>
      <p:sp>
        <p:nvSpPr>
          <p:cNvPr id="7" name="Subtitle 3"/>
          <p:cNvSpPr txBox="1">
            <a:spLocks/>
          </p:cNvSpPr>
          <p:nvPr/>
        </p:nvSpPr>
        <p:spPr>
          <a:xfrm>
            <a:off x="729072" y="1447800"/>
            <a:ext cx="76962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startAt="2"/>
            </a:pPr>
            <a:r>
              <a:rPr lang="en-US" altLang="en-US" sz="3200" dirty="0" smtClean="0"/>
              <a:t>A municipal </a:t>
            </a:r>
            <a:r>
              <a:rPr lang="en-US" altLang="en-US" sz="3200" dirty="0"/>
              <a:t>council can create bylaws, such as a curfew on teenagers, for the municipality</a:t>
            </a:r>
            <a:endParaRPr lang="en-CA" sz="3200" dirty="0"/>
          </a:p>
        </p:txBody>
      </p:sp>
    </p:spTree>
    <p:extLst>
      <p:ext uri="{BB962C8B-B14F-4D97-AF65-F5344CB8AC3E}">
        <p14:creationId xmlns:p14="http://schemas.microsoft.com/office/powerpoint/2010/main" val="37622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5"/>
                                        </p:tgtEl>
                                        <p:attrNameLst>
                                          <p:attrName>ppt_w</p:attrName>
                                        </p:attrNameLst>
                                      </p:cBhvr>
                                      <p:tavLst>
                                        <p:tav tm="0">
                                          <p:val>
                                            <p:strVal val="ppt_w"/>
                                          </p:val>
                                        </p:tav>
                                        <p:tav tm="100000">
                                          <p:val>
                                            <p:fltVal val="0"/>
                                          </p:val>
                                        </p:tav>
                                      </p:tavLst>
                                    </p:anim>
                                    <p:anim calcmode="lin" valueType="num">
                                      <p:cBhvr>
                                        <p:cTn id="7" dur="500"/>
                                        <p:tgtEl>
                                          <p:spTgt spid="55"/>
                                        </p:tgtEl>
                                        <p:attrNameLst>
                                          <p:attrName>ppt_h</p:attrName>
                                        </p:attrNameLst>
                                      </p:cBhvr>
                                      <p:tavLst>
                                        <p:tav tm="0">
                                          <p:val>
                                            <p:strVal val="ppt_h"/>
                                          </p:val>
                                        </p:tav>
                                        <p:tav tm="100000">
                                          <p:val>
                                            <p:fltVal val="0"/>
                                          </p:val>
                                        </p:tav>
                                      </p:tavLst>
                                    </p:anim>
                                    <p:animEffect transition="out" filter="fade">
                                      <p:cBhvr>
                                        <p:cTn id="8" dur="500"/>
                                        <p:tgtEl>
                                          <p:spTgt spid="55"/>
                                        </p:tgtEl>
                                      </p:cBhvr>
                                    </p:animEffect>
                                    <p:set>
                                      <p:cBhvr>
                                        <p:cTn id="9"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True or False?</a:t>
            </a:r>
            <a:endParaRPr lang="en-CA" dirty="0"/>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505200"/>
            <a:ext cx="2236094" cy="2275199"/>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2784" y="3716679"/>
            <a:ext cx="2088232" cy="2187148"/>
          </a:xfrm>
          <a:prstGeom prst="rect">
            <a:avLst/>
          </a:prstGeom>
        </p:spPr>
      </p:pic>
      <p:sp>
        <p:nvSpPr>
          <p:cNvPr id="7" name="Subtitle 3"/>
          <p:cNvSpPr txBox="1">
            <a:spLocks/>
          </p:cNvSpPr>
          <p:nvPr/>
        </p:nvSpPr>
        <p:spPr>
          <a:xfrm>
            <a:off x="729072" y="1447800"/>
            <a:ext cx="7805328"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startAt="3"/>
            </a:pPr>
            <a:r>
              <a:rPr lang="en-US" altLang="en-US" sz="3200" dirty="0" smtClean="0"/>
              <a:t>Alberta consists of approximately 125 </a:t>
            </a:r>
            <a:r>
              <a:rPr lang="en-US" altLang="en-US" sz="3200" dirty="0"/>
              <a:t>municipalities </a:t>
            </a:r>
            <a:endParaRPr lang="en-CA" sz="3200" dirty="0"/>
          </a:p>
        </p:txBody>
      </p:sp>
    </p:spTree>
    <p:extLst>
      <p:ext uri="{BB962C8B-B14F-4D97-AF65-F5344CB8AC3E}">
        <p14:creationId xmlns:p14="http://schemas.microsoft.com/office/powerpoint/2010/main" val="2905940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4"/>
                                        </p:tgtEl>
                                        <p:attrNameLst>
                                          <p:attrName>ppt_w</p:attrName>
                                        </p:attrNameLst>
                                      </p:cBhvr>
                                      <p:tavLst>
                                        <p:tav tm="0">
                                          <p:val>
                                            <p:strVal val="ppt_w"/>
                                          </p:val>
                                        </p:tav>
                                        <p:tav tm="100000">
                                          <p:val>
                                            <p:fltVal val="0"/>
                                          </p:val>
                                        </p:tav>
                                      </p:tavLst>
                                    </p:anim>
                                    <p:anim calcmode="lin" valueType="num">
                                      <p:cBhvr>
                                        <p:cTn id="7" dur="500"/>
                                        <p:tgtEl>
                                          <p:spTgt spid="54"/>
                                        </p:tgtEl>
                                        <p:attrNameLst>
                                          <p:attrName>ppt_h</p:attrName>
                                        </p:attrNameLst>
                                      </p:cBhvr>
                                      <p:tavLst>
                                        <p:tav tm="0">
                                          <p:val>
                                            <p:strVal val="ppt_h"/>
                                          </p:val>
                                        </p:tav>
                                        <p:tav tm="100000">
                                          <p:val>
                                            <p:fltVal val="0"/>
                                          </p:val>
                                        </p:tav>
                                      </p:tavLst>
                                    </p:anim>
                                    <p:animEffect transition="out" filter="fade">
                                      <p:cBhvr>
                                        <p:cTn id="8" dur="500"/>
                                        <p:tgtEl>
                                          <p:spTgt spid="54"/>
                                        </p:tgtEl>
                                      </p:cBhvr>
                                    </p:animEffect>
                                    <p:set>
                                      <p:cBhvr>
                                        <p:cTn id="9"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unset basic">
      <a:dk1>
        <a:srgbClr val="36424A"/>
      </a:dk1>
      <a:lt1>
        <a:sysClr val="window" lastClr="FFFFFF"/>
      </a:lt1>
      <a:dk2>
        <a:srgbClr val="6A737B"/>
      </a:dk2>
      <a:lt2>
        <a:srgbClr val="D1D4D3"/>
      </a:lt2>
      <a:accent1>
        <a:srgbClr val="6E3319"/>
      </a:accent1>
      <a:accent2>
        <a:srgbClr val="C05017"/>
      </a:accent2>
      <a:accent3>
        <a:srgbClr val="FF7900"/>
      </a:accent3>
      <a:accent4>
        <a:srgbClr val="FDCA90"/>
      </a:accent4>
      <a:accent5>
        <a:srgbClr val="FFD7B2"/>
      </a:accent5>
      <a:accent6>
        <a:srgbClr val="FFF1E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Sunset basic">
      <a:dk1>
        <a:srgbClr val="36424A"/>
      </a:dk1>
      <a:lt1>
        <a:sysClr val="window" lastClr="FFFFFF"/>
      </a:lt1>
      <a:dk2>
        <a:srgbClr val="6A737B"/>
      </a:dk2>
      <a:lt2>
        <a:srgbClr val="D1D4D3"/>
      </a:lt2>
      <a:accent1>
        <a:srgbClr val="6E3319"/>
      </a:accent1>
      <a:accent2>
        <a:srgbClr val="C05017"/>
      </a:accent2>
      <a:accent3>
        <a:srgbClr val="FF7900"/>
      </a:accent3>
      <a:accent4>
        <a:srgbClr val="FDCA90"/>
      </a:accent4>
      <a:accent5>
        <a:srgbClr val="FFD7B2"/>
      </a:accent5>
      <a:accent6>
        <a:srgbClr val="FFF1E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16524</TotalTime>
  <Words>3226</Words>
  <Application>Microsoft Office PowerPoint</Application>
  <PresentationFormat>On-screen Show (4:3)</PresentationFormat>
  <Paragraphs>477</Paragraphs>
  <Slides>27</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Office Theme</vt:lpstr>
      <vt:lpstr>Custom Design</vt:lpstr>
      <vt:lpstr>Municipal Government</vt:lpstr>
      <vt:lpstr>Purpose </vt:lpstr>
      <vt:lpstr>Levels of Government</vt:lpstr>
      <vt:lpstr>Levels of Government </vt:lpstr>
      <vt:lpstr>Relationship Model </vt:lpstr>
      <vt:lpstr>Municipal Government Services</vt:lpstr>
      <vt:lpstr>True or False?</vt:lpstr>
      <vt:lpstr>True or False?</vt:lpstr>
      <vt:lpstr>True or False?</vt:lpstr>
      <vt:lpstr>PowerPoint Presentation</vt:lpstr>
      <vt:lpstr>True or False?</vt:lpstr>
      <vt:lpstr>True or False?</vt:lpstr>
      <vt:lpstr>True or False?</vt:lpstr>
      <vt:lpstr>Working in Municipal Government </vt:lpstr>
      <vt:lpstr>Career Opportunities</vt:lpstr>
      <vt:lpstr>Career Opportunities</vt:lpstr>
      <vt:lpstr>Career Opportunities</vt:lpstr>
      <vt:lpstr>Career Opportunities</vt:lpstr>
      <vt:lpstr>Career Opportunities</vt:lpstr>
      <vt:lpstr>Building a Recreation Centre </vt:lpstr>
      <vt:lpstr>Building a Recreation Centre</vt:lpstr>
      <vt:lpstr>Getting Involved</vt:lpstr>
      <vt:lpstr>Finding a Job in Municipal Government  </vt:lpstr>
      <vt:lpstr>Municipal Internship Program</vt:lpstr>
      <vt:lpstr>What being an intern can look like…</vt:lpstr>
      <vt:lpstr>Rewards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Municipal government career opportunities presentation</dc:title>
  <dc:subject>Career opportunity information</dc:subject>
  <dc:creator>Government of Alberta - Municipal Affairs</dc:creator>
  <cp:keywords>Careers, local government, </cp:keywords>
  <cp:revision>224</cp:revision>
  <cp:lastPrinted>2019-03-05T15:39:28Z</cp:lastPrinted>
  <dcterms:created xsi:type="dcterms:W3CDTF">2018-07-18T14:11:37Z</dcterms:created>
  <dcterms:modified xsi:type="dcterms:W3CDTF">2020-05-22T15:56:15Z</dcterms:modified>
</cp:coreProperties>
</file>